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59" r:id="rId4"/>
    <p:sldId id="262" r:id="rId5"/>
    <p:sldId id="263" r:id="rId6"/>
    <p:sldId id="264" r:id="rId7"/>
    <p:sldId id="265" r:id="rId8"/>
    <p:sldId id="266" r:id="rId9"/>
    <p:sldId id="267" r:id="rId10"/>
    <p:sldId id="269" r:id="rId11"/>
    <p:sldId id="271" r:id="rId12"/>
    <p:sldId id="270" r:id="rId13"/>
    <p:sldId id="284" r:id="rId14"/>
    <p:sldId id="261" r:id="rId15"/>
    <p:sldId id="272" r:id="rId16"/>
    <p:sldId id="273" r:id="rId17"/>
    <p:sldId id="28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5F0B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87" autoAdjust="0"/>
  </p:normalViewPr>
  <p:slideViewPr>
    <p:cSldViewPr snapToGrid="0">
      <p:cViewPr>
        <p:scale>
          <a:sx n="50" d="100"/>
          <a:sy n="50" d="100"/>
        </p:scale>
        <p:origin x="1421" y="58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jpeg>
</file>

<file path=ppt/media/image50.png>
</file>

<file path=ppt/media/image51.jpg>
</file>

<file path=ppt/media/image6.jpg>
</file>

<file path=ppt/media/image7.jpg>
</file>

<file path=ppt/media/image8.jpeg>
</file>

<file path=ppt/media/image9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A943EF-21DB-497D-BEA1-92B682D8F762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48A4BB-2143-45B3-99A2-93A1B11CD2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0935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8933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861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2985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9712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6731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6755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2626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0245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8864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5967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5576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BBDD6-0254-477C-BDE8-3FF36D787E5C}" type="datetimeFigureOut">
              <a:rPr lang="en-CA" smtClean="0"/>
              <a:t>2022-01-12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35B57A-AFB2-4CE3-B772-EFF0874757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7061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27.png"/><Relationship Id="rId5" Type="http://schemas.openxmlformats.org/officeDocument/2006/relationships/image" Target="../media/image8.jpe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41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12" Type="http://schemas.openxmlformats.org/officeDocument/2006/relationships/image" Target="../media/image4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5" Type="http://schemas.openxmlformats.org/officeDocument/2006/relationships/image" Target="../media/image4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Relationship Id="rId14" Type="http://schemas.openxmlformats.org/officeDocument/2006/relationships/image" Target="../media/image4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//upload.wikimedia.org/wikipedia/commons/5/53/Speciation_modes.sv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191" y="1927318"/>
            <a:ext cx="8665768" cy="3004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67191" y="1557985"/>
            <a:ext cx="8665768" cy="52322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Human evolution</a:t>
            </a:r>
            <a:endParaRPr lang="en-CA" sz="2800" b="1" dirty="0"/>
          </a:p>
        </p:txBody>
      </p:sp>
    </p:spTree>
    <p:extLst>
      <p:ext uri="{BB962C8B-B14F-4D97-AF65-F5344CB8AC3E}">
        <p14:creationId xmlns:p14="http://schemas.microsoft.com/office/powerpoint/2010/main" val="1629272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Camilo Mora\AppData\Local\Microsoft\Windows\Temporary Internet Files\Low\Content.IE5\DYRQ03QL\4504230739_8ceaf6de8e_z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7650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6488667"/>
            <a:ext cx="5765006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haroni" pitchFamily="2" charset="-79"/>
                <a:cs typeface="Aharoni" pitchFamily="2" charset="-79"/>
              </a:rPr>
              <a:t>IMPORTANT DISCOVERIES</a:t>
            </a:r>
            <a:endParaRPr lang="en-CA" b="1" dirty="0">
              <a:solidFill>
                <a:schemeClr val="bg1"/>
              </a:solidFill>
              <a:latin typeface="Aharoni" pitchFamily="2" charset="-79"/>
              <a:cs typeface="Aharoni" pitchFamily="2" charset="-79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7459526" y="141678"/>
            <a:ext cx="3208474" cy="6716322"/>
            <a:chOff x="5935526" y="141678"/>
            <a:chExt cx="3208474" cy="6716322"/>
          </a:xfrm>
        </p:grpSpPr>
        <p:sp>
          <p:nvSpPr>
            <p:cNvPr id="12" name="TextBox 11"/>
            <p:cNvSpPr txBox="1"/>
            <p:nvPr/>
          </p:nvSpPr>
          <p:spPr>
            <a:xfrm>
              <a:off x="6086506" y="141678"/>
              <a:ext cx="264950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i="1" dirty="0"/>
                <a:t>Australopithecus </a:t>
              </a:r>
              <a:r>
                <a:rPr lang="en-CA" i="1" dirty="0" err="1"/>
                <a:t>afarensis</a:t>
              </a:r>
              <a:endParaRPr lang="en-CA" i="1" dirty="0"/>
            </a:p>
            <a:p>
              <a:pPr algn="ctr"/>
              <a:r>
                <a:rPr lang="en-US" dirty="0"/>
                <a:t>Discovered: 1974</a:t>
              </a:r>
            </a:p>
            <a:p>
              <a:pPr algn="ctr"/>
              <a:r>
                <a:rPr lang="en-US" dirty="0"/>
                <a:t>Where: Ethiopia</a:t>
              </a:r>
            </a:p>
            <a:p>
              <a:pPr algn="ctr"/>
              <a:r>
                <a:rPr lang="en-US" dirty="0"/>
                <a:t>“Lucy, Science 1979”</a:t>
              </a:r>
            </a:p>
          </p:txBody>
        </p:sp>
        <p:pic>
          <p:nvPicPr>
            <p:cNvPr id="14338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35526" y="1333366"/>
              <a:ext cx="1996956" cy="473944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2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47373" y="4307991"/>
              <a:ext cx="2496627" cy="25500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" name="Group 1"/>
          <p:cNvGrpSpPr/>
          <p:nvPr/>
        </p:nvGrpSpPr>
        <p:grpSpPr>
          <a:xfrm>
            <a:off x="1" y="3429000"/>
            <a:ext cx="6058337" cy="369332"/>
            <a:chOff x="0" y="3429001"/>
            <a:chExt cx="6058337" cy="369332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0" y="3468758"/>
              <a:ext cx="6058337" cy="9666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0" y="3429001"/>
              <a:ext cx="22047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/>
                  </a:solidFill>
                </a:rPr>
                <a:t>A new hominid linage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2795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Camilo Mora\AppData\Local\Microsoft\Windows\Temporary Internet Files\Low\Content.IE5\DYRQ03QL\4504230739_8ceaf6de8e_z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7650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6488667"/>
            <a:ext cx="5765006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haroni" pitchFamily="2" charset="-79"/>
                <a:cs typeface="Aharoni" pitchFamily="2" charset="-79"/>
              </a:rPr>
              <a:t>IMPORTANT DISCOVERIES</a:t>
            </a:r>
            <a:endParaRPr lang="en-CA" b="1" dirty="0">
              <a:solidFill>
                <a:schemeClr val="bg1"/>
              </a:solidFill>
              <a:latin typeface="Aharoni" pitchFamily="2" charset="-79"/>
              <a:cs typeface="Aharoni" pitchFamily="2" charset="-79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7802556" y="43856"/>
            <a:ext cx="2647743" cy="4357594"/>
            <a:chOff x="6278555" y="43856"/>
            <a:chExt cx="2647743" cy="4357594"/>
          </a:xfrm>
        </p:grpSpPr>
        <p:pic>
          <p:nvPicPr>
            <p:cNvPr id="1638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8555" y="1038543"/>
              <a:ext cx="2647743" cy="33629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6395687" y="43856"/>
              <a:ext cx="241348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i="1" dirty="0"/>
                <a:t>Australopithecus </a:t>
              </a:r>
              <a:r>
                <a:rPr lang="en-CA" i="1" dirty="0" err="1"/>
                <a:t>sediba</a:t>
              </a:r>
              <a:endParaRPr lang="en-CA" i="1" dirty="0"/>
            </a:p>
            <a:p>
              <a:pPr algn="ctr"/>
              <a:r>
                <a:rPr lang="en-US" dirty="0"/>
                <a:t>Discovered: 2010</a:t>
              </a:r>
            </a:p>
            <a:p>
              <a:pPr algn="ctr"/>
              <a:r>
                <a:rPr lang="en-US" dirty="0"/>
                <a:t>Where: South Africa</a:t>
              </a:r>
            </a:p>
          </p:txBody>
        </p:sp>
      </p:grpSp>
      <p:cxnSp>
        <p:nvCxnSpPr>
          <p:cNvPr id="9" name="Straight Arrow Connector 8"/>
          <p:cNvCxnSpPr/>
          <p:nvPr/>
        </p:nvCxnSpPr>
        <p:spPr>
          <a:xfrm>
            <a:off x="2176671" y="2545730"/>
            <a:ext cx="2136913" cy="9666"/>
          </a:xfrm>
          <a:prstGeom prst="straightConnector1">
            <a:avLst/>
          </a:prstGeom>
          <a:ln w="28575">
            <a:solidFill>
              <a:srgbClr val="FF0000"/>
            </a:solidFill>
            <a:prstDash val="dash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0" y="2340065"/>
            <a:ext cx="6506977" cy="369332"/>
            <a:chOff x="2433397" y="2239507"/>
            <a:chExt cx="4056855" cy="369332"/>
          </a:xfrm>
        </p:grpSpPr>
        <p:cxnSp>
          <p:nvCxnSpPr>
            <p:cNvPr id="15" name="Straight Arrow Connector 14"/>
            <p:cNvCxnSpPr/>
            <p:nvPr/>
          </p:nvCxnSpPr>
          <p:spPr>
            <a:xfrm flipV="1">
              <a:off x="2433397" y="2446925"/>
              <a:ext cx="4056855" cy="1"/>
            </a:xfrm>
            <a:prstGeom prst="straightConnector1">
              <a:avLst/>
            </a:prstGeom>
            <a:ln w="254000">
              <a:solidFill>
                <a:srgbClr val="FF0000">
                  <a:alpha val="58039"/>
                </a:srgbClr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2445187" y="2239507"/>
              <a:ext cx="29323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solidFill>
                    <a:schemeClr val="bg1"/>
                  </a:solidFill>
                </a:rPr>
                <a:t>A different 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987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059" y="2564296"/>
            <a:ext cx="3098742" cy="410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 descr="C:\Users\Camilo Mora\AppData\Local\Microsoft\Windows\Temporary Internet Files\Low\Content.IE5\DYRQ03QL\4504230739_8ceaf6de8e_z[1]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57650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" y="6488667"/>
            <a:ext cx="5765006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haroni" pitchFamily="2" charset="-79"/>
                <a:cs typeface="Aharoni" pitchFamily="2" charset="-79"/>
              </a:rPr>
              <a:t>IMPORTANT DISCOVERIES</a:t>
            </a:r>
            <a:endParaRPr lang="en-CA" b="1" dirty="0">
              <a:solidFill>
                <a:schemeClr val="bg1"/>
              </a:solidFill>
              <a:latin typeface="Aharoni" pitchFamily="2" charset="-79"/>
              <a:cs typeface="Aharoni" pitchFamily="2" charset="-79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0" y="4424226"/>
            <a:ext cx="6058337" cy="96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0" y="4374256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An earlier origin</a:t>
            </a:r>
          </a:p>
        </p:txBody>
      </p:sp>
      <p:pic>
        <p:nvPicPr>
          <p:cNvPr id="2" name="Ardi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12268" y="203721"/>
            <a:ext cx="3196325" cy="17979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684983" y="3429001"/>
            <a:ext cx="800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“</a:t>
            </a:r>
            <a:r>
              <a:rPr lang="en-US" dirty="0" err="1">
                <a:solidFill>
                  <a:schemeClr val="bg1"/>
                </a:solidFill>
              </a:rPr>
              <a:t>Ardy</a:t>
            </a:r>
            <a:r>
              <a:rPr lang="en-US" dirty="0">
                <a:solidFill>
                  <a:schemeClr val="bg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9984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260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1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Camilo Mora\AppData\Local\Microsoft\Windows\Temporary Internet Files\Low\Content.IE5\DYRQ03QL\4504230739_8ceaf6de8e_z[1]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7650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6488667"/>
            <a:ext cx="5765006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haroni" pitchFamily="2" charset="-79"/>
                <a:cs typeface="Aharoni" pitchFamily="2" charset="-79"/>
              </a:rPr>
              <a:t>IMPORTANT DISCOVERIES</a:t>
            </a:r>
            <a:endParaRPr lang="en-CA" b="1" dirty="0">
              <a:solidFill>
                <a:schemeClr val="bg1"/>
              </a:solidFill>
              <a:latin typeface="Aharoni" pitchFamily="2" charset="-79"/>
              <a:cs typeface="Aharoni" pitchFamily="2" charset="-79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-2" y="6170619"/>
            <a:ext cx="6058337" cy="96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-3" y="6120649"/>
            <a:ext cx="3578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The missing link, 47 </a:t>
            </a:r>
            <a:r>
              <a:rPr lang="en-US" i="1" dirty="0" err="1">
                <a:solidFill>
                  <a:schemeClr val="bg1"/>
                </a:solidFill>
              </a:rPr>
              <a:t>mllion</a:t>
            </a:r>
            <a:r>
              <a:rPr lang="en-US" i="1" dirty="0">
                <a:solidFill>
                  <a:schemeClr val="bg1"/>
                </a:solidFill>
              </a:rPr>
              <a:t> BC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289006" y="2077854"/>
            <a:ext cx="3378994" cy="4678270"/>
            <a:chOff x="5765006" y="2077854"/>
            <a:chExt cx="3378994" cy="467827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25589" y="2724185"/>
              <a:ext cx="2331394" cy="403193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Rectangle 2"/>
            <p:cNvSpPr/>
            <p:nvPr/>
          </p:nvSpPr>
          <p:spPr>
            <a:xfrm>
              <a:off x="5765006" y="2077854"/>
              <a:ext cx="337899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CA" b="1" dirty="0" err="1">
                  <a:solidFill>
                    <a:srgbClr val="7030A0"/>
                  </a:solidFill>
                </a:rPr>
                <a:t>Darwinius</a:t>
              </a:r>
              <a:r>
                <a:rPr lang="en-CA" b="1" dirty="0">
                  <a:solidFill>
                    <a:srgbClr val="7030A0"/>
                  </a:solidFill>
                </a:rPr>
                <a:t> </a:t>
              </a:r>
              <a:r>
                <a:rPr lang="en-CA" b="1" dirty="0" err="1">
                  <a:solidFill>
                    <a:srgbClr val="7030A0"/>
                  </a:solidFill>
                </a:rPr>
                <a:t>masillae</a:t>
              </a:r>
              <a:r>
                <a:rPr lang="en-CA" b="1" dirty="0">
                  <a:solidFill>
                    <a:srgbClr val="7030A0"/>
                  </a:solidFill>
                </a:rPr>
                <a:t>, </a:t>
              </a:r>
              <a:r>
                <a:rPr lang="en-US" b="1" dirty="0">
                  <a:solidFill>
                    <a:srgbClr val="7030A0"/>
                  </a:solidFill>
                </a:rPr>
                <a:t>2009</a:t>
              </a:r>
            </a:p>
            <a:p>
              <a:pPr algn="ctr"/>
              <a:r>
                <a:rPr lang="en-US" b="1" dirty="0">
                  <a:solidFill>
                    <a:srgbClr val="7030A0"/>
                  </a:solidFill>
                </a:rPr>
                <a:t>“Ida”</a:t>
              </a:r>
              <a:endParaRPr lang="en-CA" b="1" dirty="0">
                <a:solidFill>
                  <a:srgbClr val="7030A0"/>
                </a:solidFill>
              </a:endParaRPr>
            </a:p>
          </p:txBody>
        </p:sp>
      </p:grpSp>
      <p:pic>
        <p:nvPicPr>
          <p:cNvPr id="4" name="Ida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59927" y="78064"/>
            <a:ext cx="3239379" cy="183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84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760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1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2" name="Picture 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008" y="2188060"/>
            <a:ext cx="9296662" cy="2822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OUR JOURNEY: The </a:t>
            </a:r>
            <a:r>
              <a:rPr lang="en-US" b="1" dirty="0" err="1"/>
              <a:t>Genographic</a:t>
            </a:r>
            <a:r>
              <a:rPr lang="en-US" b="1" dirty="0"/>
              <a:t> Project</a:t>
            </a:r>
            <a:endParaRPr lang="en-CA" b="1" dirty="0"/>
          </a:p>
        </p:txBody>
      </p:sp>
      <p:grpSp>
        <p:nvGrpSpPr>
          <p:cNvPr id="22" name="Group 21"/>
          <p:cNvGrpSpPr/>
          <p:nvPr/>
        </p:nvGrpSpPr>
        <p:grpSpPr>
          <a:xfrm>
            <a:off x="2680895" y="3241225"/>
            <a:ext cx="374372" cy="649358"/>
            <a:chOff x="1215889" y="3339548"/>
            <a:chExt cx="374372" cy="649358"/>
          </a:xfrm>
        </p:grpSpPr>
        <p:sp>
          <p:nvSpPr>
            <p:cNvPr id="5" name="Freeform 4"/>
            <p:cNvSpPr/>
            <p:nvPr/>
          </p:nvSpPr>
          <p:spPr>
            <a:xfrm>
              <a:off x="1222513" y="3339548"/>
              <a:ext cx="288235" cy="626165"/>
            </a:xfrm>
            <a:custGeom>
              <a:avLst/>
              <a:gdLst>
                <a:gd name="connsiteX0" fmla="*/ 0 w 288235"/>
                <a:gd name="connsiteY0" fmla="*/ 626165 h 626165"/>
                <a:gd name="connsiteX1" fmla="*/ 168965 w 288235"/>
                <a:gd name="connsiteY1" fmla="*/ 268356 h 626165"/>
                <a:gd name="connsiteX2" fmla="*/ 288235 w 288235"/>
                <a:gd name="connsiteY2" fmla="*/ 0 h 626165"/>
                <a:gd name="connsiteX0" fmla="*/ 0 w 288235"/>
                <a:gd name="connsiteY0" fmla="*/ 626165 h 626165"/>
                <a:gd name="connsiteX1" fmla="*/ 79513 w 288235"/>
                <a:gd name="connsiteY1" fmla="*/ 308112 h 626165"/>
                <a:gd name="connsiteX2" fmla="*/ 288235 w 288235"/>
                <a:gd name="connsiteY2" fmla="*/ 0 h 62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8235" h="626165">
                  <a:moveTo>
                    <a:pt x="0" y="626165"/>
                  </a:moveTo>
                  <a:cubicBezTo>
                    <a:pt x="60463" y="499441"/>
                    <a:pt x="31474" y="412473"/>
                    <a:pt x="79513" y="308112"/>
                  </a:cubicBezTo>
                  <a:cubicBezTo>
                    <a:pt x="127552" y="203751"/>
                    <a:pt x="252619" y="81997"/>
                    <a:pt x="288235" y="0"/>
                  </a:cubicBezTo>
                </a:path>
              </a:pathLst>
            </a:custGeom>
            <a:noFill/>
            <a:ln w="57150">
              <a:solidFill>
                <a:srgbClr val="FFFF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" name="Freeform 23"/>
            <p:cNvSpPr/>
            <p:nvPr/>
          </p:nvSpPr>
          <p:spPr>
            <a:xfrm>
              <a:off x="1215889" y="3551581"/>
              <a:ext cx="374372" cy="437325"/>
            </a:xfrm>
            <a:custGeom>
              <a:avLst/>
              <a:gdLst>
                <a:gd name="connsiteX0" fmla="*/ 0 w 288235"/>
                <a:gd name="connsiteY0" fmla="*/ 626165 h 626165"/>
                <a:gd name="connsiteX1" fmla="*/ 168965 w 288235"/>
                <a:gd name="connsiteY1" fmla="*/ 268356 h 626165"/>
                <a:gd name="connsiteX2" fmla="*/ 288235 w 288235"/>
                <a:gd name="connsiteY2" fmla="*/ 0 h 626165"/>
                <a:gd name="connsiteX0" fmla="*/ 0 w 288235"/>
                <a:gd name="connsiteY0" fmla="*/ 626165 h 626165"/>
                <a:gd name="connsiteX1" fmla="*/ 79513 w 288235"/>
                <a:gd name="connsiteY1" fmla="*/ 308112 h 626165"/>
                <a:gd name="connsiteX2" fmla="*/ 288235 w 288235"/>
                <a:gd name="connsiteY2" fmla="*/ 0 h 62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8235" h="626165">
                  <a:moveTo>
                    <a:pt x="0" y="626165"/>
                  </a:moveTo>
                  <a:cubicBezTo>
                    <a:pt x="60463" y="499441"/>
                    <a:pt x="31474" y="412473"/>
                    <a:pt x="79513" y="308112"/>
                  </a:cubicBezTo>
                  <a:cubicBezTo>
                    <a:pt x="127552" y="203751"/>
                    <a:pt x="252619" y="81997"/>
                    <a:pt x="288235" y="0"/>
                  </a:cubicBezTo>
                </a:path>
              </a:pathLst>
            </a:custGeom>
            <a:noFill/>
            <a:ln w="57150">
              <a:solidFill>
                <a:srgbClr val="FFFF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25" name="Freeform 24"/>
          <p:cNvSpPr/>
          <p:nvPr/>
        </p:nvSpPr>
        <p:spPr>
          <a:xfrm flipH="1">
            <a:off x="1693151" y="3293807"/>
            <a:ext cx="1008821" cy="626165"/>
          </a:xfrm>
          <a:custGeom>
            <a:avLst/>
            <a:gdLst>
              <a:gd name="connsiteX0" fmla="*/ 0 w 288235"/>
              <a:gd name="connsiteY0" fmla="*/ 626165 h 626165"/>
              <a:gd name="connsiteX1" fmla="*/ 168965 w 288235"/>
              <a:gd name="connsiteY1" fmla="*/ 268356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79513 w 288235"/>
              <a:gd name="connsiteY1" fmla="*/ 308112 h 626165"/>
              <a:gd name="connsiteX2" fmla="*/ 288235 w 288235"/>
              <a:gd name="connsiteY2" fmla="*/ 0 h 626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8235" h="626165">
                <a:moveTo>
                  <a:pt x="0" y="626165"/>
                </a:moveTo>
                <a:cubicBezTo>
                  <a:pt x="60463" y="499441"/>
                  <a:pt x="31474" y="412473"/>
                  <a:pt x="79513" y="308112"/>
                </a:cubicBezTo>
                <a:cubicBezTo>
                  <a:pt x="127552" y="203751"/>
                  <a:pt x="252619" y="81997"/>
                  <a:pt x="288235" y="0"/>
                </a:cubicBezTo>
              </a:path>
            </a:pathLst>
          </a:custGeom>
          <a:noFill/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Freeform 33"/>
          <p:cNvSpPr/>
          <p:nvPr/>
        </p:nvSpPr>
        <p:spPr>
          <a:xfrm rot="4380535" flipH="1">
            <a:off x="2336361" y="3910250"/>
            <a:ext cx="823202" cy="621411"/>
          </a:xfrm>
          <a:custGeom>
            <a:avLst/>
            <a:gdLst>
              <a:gd name="connsiteX0" fmla="*/ 0 w 288235"/>
              <a:gd name="connsiteY0" fmla="*/ 626165 h 626165"/>
              <a:gd name="connsiteX1" fmla="*/ 168965 w 288235"/>
              <a:gd name="connsiteY1" fmla="*/ 268356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79513 w 288235"/>
              <a:gd name="connsiteY1" fmla="*/ 308112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131339 w 288235"/>
              <a:gd name="connsiteY1" fmla="*/ 221507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131339 w 288235"/>
              <a:gd name="connsiteY1" fmla="*/ 221507 h 626165"/>
              <a:gd name="connsiteX2" fmla="*/ 288235 w 288235"/>
              <a:gd name="connsiteY2" fmla="*/ 0 h 626165"/>
              <a:gd name="connsiteX0" fmla="*/ 0 w 235201"/>
              <a:gd name="connsiteY0" fmla="*/ 621411 h 621411"/>
              <a:gd name="connsiteX1" fmla="*/ 131339 w 235201"/>
              <a:gd name="connsiteY1" fmla="*/ 216753 h 621411"/>
              <a:gd name="connsiteX2" fmla="*/ 235201 w 235201"/>
              <a:gd name="connsiteY2" fmla="*/ 0 h 62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201" h="621411">
                <a:moveTo>
                  <a:pt x="0" y="621411"/>
                </a:moveTo>
                <a:cubicBezTo>
                  <a:pt x="60463" y="494687"/>
                  <a:pt x="92139" y="320321"/>
                  <a:pt x="131339" y="216753"/>
                </a:cubicBezTo>
                <a:cubicBezTo>
                  <a:pt x="170539" y="113185"/>
                  <a:pt x="199585" y="81997"/>
                  <a:pt x="235201" y="0"/>
                </a:cubicBezTo>
              </a:path>
            </a:pathLst>
          </a:custGeom>
          <a:noFill/>
          <a:ln w="57150">
            <a:solidFill>
              <a:schemeClr val="tx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2788145" y="5021116"/>
            <a:ext cx="1252331" cy="1748953"/>
            <a:chOff x="2226365" y="5109047"/>
            <a:chExt cx="1252331" cy="1748953"/>
          </a:xfrm>
        </p:grpSpPr>
        <p:pic>
          <p:nvPicPr>
            <p:cNvPr id="6151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26365" y="5496545"/>
              <a:ext cx="1252331" cy="13614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2226365" y="5109047"/>
              <a:ext cx="1252331" cy="40011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/>
                <a:t>Haplogroup</a:t>
              </a:r>
              <a:r>
                <a:rPr lang="en-US" sz="1000" b="1" dirty="0"/>
                <a:t> </a:t>
              </a:r>
              <a:r>
                <a:rPr lang="en-US" sz="1000" b="1" dirty="0" err="1"/>
                <a:t>L3</a:t>
              </a:r>
              <a:endParaRPr lang="en-US" sz="1000" b="1" dirty="0"/>
            </a:p>
            <a:p>
              <a:pPr algn="ctr"/>
              <a:r>
                <a:rPr lang="en-US" sz="1000" b="1" dirty="0"/>
                <a:t>80,000 y ago</a:t>
              </a:r>
              <a:endParaRPr lang="en-CA" sz="1000" b="1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707729" y="4991059"/>
            <a:ext cx="1570383" cy="1748952"/>
            <a:chOff x="3478696" y="5109047"/>
            <a:chExt cx="1570383" cy="1748952"/>
          </a:xfrm>
        </p:grpSpPr>
        <p:pic>
          <p:nvPicPr>
            <p:cNvPr id="6153" name="Picture 9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78697" y="5517803"/>
              <a:ext cx="1570382" cy="13401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9" name="TextBox 18"/>
            <p:cNvSpPr txBox="1"/>
            <p:nvPr/>
          </p:nvSpPr>
          <p:spPr>
            <a:xfrm>
              <a:off x="3478696" y="5109047"/>
              <a:ext cx="1570383" cy="40011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/>
                <a:t>Haplogroup</a:t>
              </a:r>
              <a:r>
                <a:rPr lang="en-US" sz="1000" b="1" dirty="0"/>
                <a:t> M*</a:t>
              </a:r>
            </a:p>
            <a:p>
              <a:pPr algn="ctr"/>
              <a:r>
                <a:rPr lang="en-US" sz="1000" b="1" dirty="0"/>
                <a:t>60,000 y ago</a:t>
              </a:r>
              <a:endParaRPr lang="en-CA" sz="1000" b="1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642871" y="5015645"/>
            <a:ext cx="1543473" cy="1773547"/>
            <a:chOff x="6283128" y="5124013"/>
            <a:chExt cx="1543473" cy="1773547"/>
          </a:xfrm>
        </p:grpSpPr>
        <p:pic>
          <p:nvPicPr>
            <p:cNvPr id="6156" name="Picture 12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3128" y="5519256"/>
              <a:ext cx="1543473" cy="13783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283128" y="5124013"/>
              <a:ext cx="1543473" cy="40011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/>
                <a:t>Haplogroup</a:t>
              </a:r>
              <a:r>
                <a:rPr lang="en-US" sz="1000" b="1" dirty="0"/>
                <a:t> </a:t>
              </a:r>
              <a:r>
                <a:rPr lang="en-US" sz="1000" b="1" dirty="0" err="1"/>
                <a:t>M174</a:t>
              </a:r>
              <a:endParaRPr lang="en-US" sz="1000" b="1" dirty="0"/>
            </a:p>
            <a:p>
              <a:pPr algn="ctr"/>
              <a:r>
                <a:rPr lang="en-US" sz="1000" b="1" dirty="0"/>
                <a:t>50,000 y ago</a:t>
              </a:r>
              <a:endParaRPr lang="en-CA" sz="1000" b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887712" y="4995981"/>
            <a:ext cx="1234049" cy="1753865"/>
            <a:chOff x="5049079" y="5124013"/>
            <a:chExt cx="1234049" cy="1753865"/>
          </a:xfrm>
        </p:grpSpPr>
        <p:pic>
          <p:nvPicPr>
            <p:cNvPr id="6158" name="Picture 14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49079" y="5519785"/>
              <a:ext cx="1234049" cy="135809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3" name="TextBox 32"/>
            <p:cNvSpPr txBox="1"/>
            <p:nvPr/>
          </p:nvSpPr>
          <p:spPr>
            <a:xfrm>
              <a:off x="5049079" y="5124013"/>
              <a:ext cx="1234049" cy="40011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/>
                <a:t>Haplogroup</a:t>
              </a:r>
              <a:r>
                <a:rPr lang="en-US" sz="1000" b="1" dirty="0"/>
                <a:t> </a:t>
              </a:r>
              <a:r>
                <a:rPr lang="en-US" sz="1000" b="1" dirty="0" err="1"/>
                <a:t>M91</a:t>
              </a:r>
              <a:endParaRPr lang="en-US" sz="1000" b="1" dirty="0"/>
            </a:p>
            <a:p>
              <a:pPr algn="ctr"/>
              <a:r>
                <a:rPr lang="en-US" sz="1000" b="1" dirty="0"/>
                <a:t>55,000 y ago</a:t>
              </a:r>
              <a:endParaRPr lang="en-CA" sz="1000" b="1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025447" y="2614591"/>
            <a:ext cx="2047462" cy="1272338"/>
            <a:chOff x="1464364" y="2686875"/>
            <a:chExt cx="2047462" cy="1272338"/>
          </a:xfrm>
        </p:grpSpPr>
        <p:sp>
          <p:nvSpPr>
            <p:cNvPr id="35" name="Freeform 34"/>
            <p:cNvSpPr/>
            <p:nvPr/>
          </p:nvSpPr>
          <p:spPr>
            <a:xfrm>
              <a:off x="1464364" y="2686875"/>
              <a:ext cx="2047462" cy="1099707"/>
            </a:xfrm>
            <a:custGeom>
              <a:avLst/>
              <a:gdLst>
                <a:gd name="connsiteX0" fmla="*/ 0 w 288235"/>
                <a:gd name="connsiteY0" fmla="*/ 626165 h 626165"/>
                <a:gd name="connsiteX1" fmla="*/ 168965 w 288235"/>
                <a:gd name="connsiteY1" fmla="*/ 268356 h 626165"/>
                <a:gd name="connsiteX2" fmla="*/ 288235 w 288235"/>
                <a:gd name="connsiteY2" fmla="*/ 0 h 626165"/>
                <a:gd name="connsiteX0" fmla="*/ 0 w 288235"/>
                <a:gd name="connsiteY0" fmla="*/ 626165 h 626165"/>
                <a:gd name="connsiteX1" fmla="*/ 79513 w 288235"/>
                <a:gd name="connsiteY1" fmla="*/ 308112 h 626165"/>
                <a:gd name="connsiteX2" fmla="*/ 288235 w 288235"/>
                <a:gd name="connsiteY2" fmla="*/ 0 h 626165"/>
                <a:gd name="connsiteX0" fmla="*/ 0 w 577949"/>
                <a:gd name="connsiteY0" fmla="*/ 444124 h 2691001"/>
                <a:gd name="connsiteX1" fmla="*/ 79513 w 577949"/>
                <a:gd name="connsiteY1" fmla="*/ 126071 h 2691001"/>
                <a:gd name="connsiteX2" fmla="*/ 577949 w 577949"/>
                <a:gd name="connsiteY2" fmla="*/ 2688837 h 2691001"/>
                <a:gd name="connsiteX0" fmla="*/ 0 w 651856"/>
                <a:gd name="connsiteY0" fmla="*/ 577967 h 4702450"/>
                <a:gd name="connsiteX1" fmla="*/ 79513 w 651856"/>
                <a:gd name="connsiteY1" fmla="*/ 259914 h 4702450"/>
                <a:gd name="connsiteX2" fmla="*/ 651856 w 651856"/>
                <a:gd name="connsiteY2" fmla="*/ 4701156 h 4702450"/>
                <a:gd name="connsiteX0" fmla="*/ 0 w 651856"/>
                <a:gd name="connsiteY0" fmla="*/ 606969 h 4731442"/>
                <a:gd name="connsiteX1" fmla="*/ 236195 w 651856"/>
                <a:gd name="connsiteY1" fmla="*/ 253475 h 4731442"/>
                <a:gd name="connsiteX2" fmla="*/ 651856 w 651856"/>
                <a:gd name="connsiteY2" fmla="*/ 4730158 h 4731442"/>
                <a:gd name="connsiteX0" fmla="*/ 0 w 651856"/>
                <a:gd name="connsiteY0" fmla="*/ 357089 h 4480278"/>
                <a:gd name="connsiteX1" fmla="*/ 236195 w 651856"/>
                <a:gd name="connsiteY1" fmla="*/ 3595 h 4480278"/>
                <a:gd name="connsiteX2" fmla="*/ 406486 w 651856"/>
                <a:gd name="connsiteY2" fmla="*/ 581555 h 4480278"/>
                <a:gd name="connsiteX3" fmla="*/ 651856 w 651856"/>
                <a:gd name="connsiteY3" fmla="*/ 4480278 h 4480278"/>
                <a:gd name="connsiteX0" fmla="*/ 0 w 651856"/>
                <a:gd name="connsiteY0" fmla="*/ 357089 h 4480278"/>
                <a:gd name="connsiteX1" fmla="*/ 236195 w 651856"/>
                <a:gd name="connsiteY1" fmla="*/ 3595 h 4480278"/>
                <a:gd name="connsiteX2" fmla="*/ 406486 w 651856"/>
                <a:gd name="connsiteY2" fmla="*/ 581555 h 4480278"/>
                <a:gd name="connsiteX3" fmla="*/ 483349 w 651856"/>
                <a:gd name="connsiteY3" fmla="*/ 2920791 h 4480278"/>
                <a:gd name="connsiteX4" fmla="*/ 651856 w 651856"/>
                <a:gd name="connsiteY4" fmla="*/ 4480278 h 4480278"/>
                <a:gd name="connsiteX0" fmla="*/ 0 w 651856"/>
                <a:gd name="connsiteY0" fmla="*/ 357089 h 4480278"/>
                <a:gd name="connsiteX1" fmla="*/ 236195 w 651856"/>
                <a:gd name="connsiteY1" fmla="*/ 3595 h 4480278"/>
                <a:gd name="connsiteX2" fmla="*/ 406486 w 651856"/>
                <a:gd name="connsiteY2" fmla="*/ 581555 h 4480278"/>
                <a:gd name="connsiteX3" fmla="*/ 477436 w 651856"/>
                <a:gd name="connsiteY3" fmla="*/ 3062561 h 4480278"/>
                <a:gd name="connsiteX4" fmla="*/ 651856 w 651856"/>
                <a:gd name="connsiteY4" fmla="*/ 4480278 h 4480278"/>
                <a:gd name="connsiteX0" fmla="*/ 0 w 740458"/>
                <a:gd name="connsiteY0" fmla="*/ 501909 h 4476988"/>
                <a:gd name="connsiteX1" fmla="*/ 324797 w 740458"/>
                <a:gd name="connsiteY1" fmla="*/ 305 h 4476988"/>
                <a:gd name="connsiteX2" fmla="*/ 495088 w 740458"/>
                <a:gd name="connsiteY2" fmla="*/ 578265 h 4476988"/>
                <a:gd name="connsiteX3" fmla="*/ 566038 w 740458"/>
                <a:gd name="connsiteY3" fmla="*/ 3059271 h 4476988"/>
                <a:gd name="connsiteX4" fmla="*/ 740458 w 740458"/>
                <a:gd name="connsiteY4" fmla="*/ 4476988 h 4476988"/>
                <a:gd name="connsiteX0" fmla="*/ 0 w 740458"/>
                <a:gd name="connsiteY0" fmla="*/ 1464399 h 5439478"/>
                <a:gd name="connsiteX1" fmla="*/ 141265 w 740458"/>
                <a:gd name="connsiteY1" fmla="*/ 89 h 5439478"/>
                <a:gd name="connsiteX2" fmla="*/ 495088 w 740458"/>
                <a:gd name="connsiteY2" fmla="*/ 1540755 h 5439478"/>
                <a:gd name="connsiteX3" fmla="*/ 566038 w 740458"/>
                <a:gd name="connsiteY3" fmla="*/ 4021761 h 5439478"/>
                <a:gd name="connsiteX4" fmla="*/ 740458 w 740458"/>
                <a:gd name="connsiteY4" fmla="*/ 5439478 h 5439478"/>
                <a:gd name="connsiteX0" fmla="*/ 0 w 740458"/>
                <a:gd name="connsiteY0" fmla="*/ 1639954 h 5615033"/>
                <a:gd name="connsiteX1" fmla="*/ 141265 w 740458"/>
                <a:gd name="connsiteY1" fmla="*/ 175644 h 5615033"/>
                <a:gd name="connsiteX2" fmla="*/ 412815 w 740458"/>
                <a:gd name="connsiteY2" fmla="*/ 272255 h 5615033"/>
                <a:gd name="connsiteX3" fmla="*/ 566038 w 740458"/>
                <a:gd name="connsiteY3" fmla="*/ 4197316 h 5615033"/>
                <a:gd name="connsiteX4" fmla="*/ 740458 w 740458"/>
                <a:gd name="connsiteY4" fmla="*/ 5615033 h 5615033"/>
                <a:gd name="connsiteX0" fmla="*/ 0 w 740458"/>
                <a:gd name="connsiteY0" fmla="*/ 1847186 h 5822265"/>
                <a:gd name="connsiteX1" fmla="*/ 141265 w 740458"/>
                <a:gd name="connsiteY1" fmla="*/ 382876 h 5822265"/>
                <a:gd name="connsiteX2" fmla="*/ 412815 w 740458"/>
                <a:gd name="connsiteY2" fmla="*/ 479487 h 5822265"/>
                <a:gd name="connsiteX3" fmla="*/ 562874 w 740458"/>
                <a:gd name="connsiteY3" fmla="*/ 183460 h 5822265"/>
                <a:gd name="connsiteX4" fmla="*/ 740458 w 740458"/>
                <a:gd name="connsiteY4" fmla="*/ 5822265 h 5822265"/>
                <a:gd name="connsiteX0" fmla="*/ 0 w 658185"/>
                <a:gd name="connsiteY0" fmla="*/ 2954631 h 2954632"/>
                <a:gd name="connsiteX1" fmla="*/ 141265 w 658185"/>
                <a:gd name="connsiteY1" fmla="*/ 1490321 h 2954632"/>
                <a:gd name="connsiteX2" fmla="*/ 412815 w 658185"/>
                <a:gd name="connsiteY2" fmla="*/ 1586932 h 2954632"/>
                <a:gd name="connsiteX3" fmla="*/ 562874 w 658185"/>
                <a:gd name="connsiteY3" fmla="*/ 1290905 h 2954632"/>
                <a:gd name="connsiteX4" fmla="*/ 658185 w 658185"/>
                <a:gd name="connsiteY4" fmla="*/ 42671 h 2954632"/>
                <a:gd name="connsiteX0" fmla="*/ 0 w 658185"/>
                <a:gd name="connsiteY0" fmla="*/ 2911960 h 2911961"/>
                <a:gd name="connsiteX1" fmla="*/ 141265 w 658185"/>
                <a:gd name="connsiteY1" fmla="*/ 1447650 h 2911961"/>
                <a:gd name="connsiteX2" fmla="*/ 412815 w 658185"/>
                <a:gd name="connsiteY2" fmla="*/ 1544261 h 2911961"/>
                <a:gd name="connsiteX3" fmla="*/ 658185 w 658185"/>
                <a:gd name="connsiteY3" fmla="*/ 0 h 2911961"/>
                <a:gd name="connsiteX0" fmla="*/ 0 w 658185"/>
                <a:gd name="connsiteY0" fmla="*/ 2911960 h 2911961"/>
                <a:gd name="connsiteX1" fmla="*/ 141265 w 658185"/>
                <a:gd name="connsiteY1" fmla="*/ 1447650 h 2911961"/>
                <a:gd name="connsiteX2" fmla="*/ 368514 w 658185"/>
                <a:gd name="connsiteY2" fmla="*/ 1248044 h 2911961"/>
                <a:gd name="connsiteX3" fmla="*/ 658185 w 658185"/>
                <a:gd name="connsiteY3" fmla="*/ 0 h 2911961"/>
                <a:gd name="connsiteX0" fmla="*/ 0 w 658185"/>
                <a:gd name="connsiteY0" fmla="*/ 2911960 h 2911961"/>
                <a:gd name="connsiteX1" fmla="*/ 96964 w 658185"/>
                <a:gd name="connsiteY1" fmla="*/ 1447651 h 2911961"/>
                <a:gd name="connsiteX2" fmla="*/ 368514 w 658185"/>
                <a:gd name="connsiteY2" fmla="*/ 1248044 h 2911961"/>
                <a:gd name="connsiteX3" fmla="*/ 658185 w 658185"/>
                <a:gd name="connsiteY3" fmla="*/ 0 h 2911961"/>
                <a:gd name="connsiteX0" fmla="*/ 0 w 658185"/>
                <a:gd name="connsiteY0" fmla="*/ 2911960 h 2911961"/>
                <a:gd name="connsiteX1" fmla="*/ 96964 w 658185"/>
                <a:gd name="connsiteY1" fmla="*/ 1447651 h 2911961"/>
                <a:gd name="connsiteX2" fmla="*/ 229283 w 658185"/>
                <a:gd name="connsiteY2" fmla="*/ 1062908 h 2911961"/>
                <a:gd name="connsiteX3" fmla="*/ 658185 w 658185"/>
                <a:gd name="connsiteY3" fmla="*/ 0 h 2911961"/>
                <a:gd name="connsiteX0" fmla="*/ 0 w 658185"/>
                <a:gd name="connsiteY0" fmla="*/ 2911960 h 2911961"/>
                <a:gd name="connsiteX1" fmla="*/ 96964 w 658185"/>
                <a:gd name="connsiteY1" fmla="*/ 1447651 h 2911961"/>
                <a:gd name="connsiteX2" fmla="*/ 384336 w 658185"/>
                <a:gd name="connsiteY2" fmla="*/ 1655341 h 2911961"/>
                <a:gd name="connsiteX3" fmla="*/ 658185 w 658185"/>
                <a:gd name="connsiteY3" fmla="*/ 0 h 2911961"/>
                <a:gd name="connsiteX0" fmla="*/ 0 w 658185"/>
                <a:gd name="connsiteY0" fmla="*/ 2911960 h 2911961"/>
                <a:gd name="connsiteX1" fmla="*/ 176073 w 658185"/>
                <a:gd name="connsiteY1" fmla="*/ 1003324 h 2911961"/>
                <a:gd name="connsiteX2" fmla="*/ 384336 w 658185"/>
                <a:gd name="connsiteY2" fmla="*/ 1655341 h 2911961"/>
                <a:gd name="connsiteX3" fmla="*/ 658185 w 658185"/>
                <a:gd name="connsiteY3" fmla="*/ 0 h 2911961"/>
                <a:gd name="connsiteX0" fmla="*/ 0 w 474653"/>
                <a:gd name="connsiteY0" fmla="*/ 3430340 h 3430341"/>
                <a:gd name="connsiteX1" fmla="*/ 176073 w 474653"/>
                <a:gd name="connsiteY1" fmla="*/ 1521704 h 3430341"/>
                <a:gd name="connsiteX2" fmla="*/ 384336 w 474653"/>
                <a:gd name="connsiteY2" fmla="*/ 2173721 h 3430341"/>
                <a:gd name="connsiteX3" fmla="*/ 474653 w 474653"/>
                <a:gd name="connsiteY3" fmla="*/ 0 h 3430341"/>
                <a:gd name="connsiteX0" fmla="*/ 0 w 474653"/>
                <a:gd name="connsiteY0" fmla="*/ 3430340 h 3430341"/>
                <a:gd name="connsiteX1" fmla="*/ 176073 w 474653"/>
                <a:gd name="connsiteY1" fmla="*/ 1521704 h 3430341"/>
                <a:gd name="connsiteX2" fmla="*/ 384336 w 474653"/>
                <a:gd name="connsiteY2" fmla="*/ 2173721 h 3430341"/>
                <a:gd name="connsiteX3" fmla="*/ 366010 w 474653"/>
                <a:gd name="connsiteY3" fmla="*/ 580098 h 3430341"/>
                <a:gd name="connsiteX4" fmla="*/ 474653 w 474653"/>
                <a:gd name="connsiteY4" fmla="*/ 0 h 3430341"/>
                <a:gd name="connsiteX0" fmla="*/ 0 w 651856"/>
                <a:gd name="connsiteY0" fmla="*/ 4096830 h 4096831"/>
                <a:gd name="connsiteX1" fmla="*/ 176073 w 651856"/>
                <a:gd name="connsiteY1" fmla="*/ 2188194 h 4096831"/>
                <a:gd name="connsiteX2" fmla="*/ 384336 w 651856"/>
                <a:gd name="connsiteY2" fmla="*/ 2840211 h 4096831"/>
                <a:gd name="connsiteX3" fmla="*/ 366010 w 651856"/>
                <a:gd name="connsiteY3" fmla="*/ 1246588 h 4096831"/>
                <a:gd name="connsiteX4" fmla="*/ 651856 w 651856"/>
                <a:gd name="connsiteY4" fmla="*/ 0 h 4096831"/>
                <a:gd name="connsiteX0" fmla="*/ 0 w 651856"/>
                <a:gd name="connsiteY0" fmla="*/ 4096830 h 4096831"/>
                <a:gd name="connsiteX1" fmla="*/ 176073 w 651856"/>
                <a:gd name="connsiteY1" fmla="*/ 2188194 h 4096831"/>
                <a:gd name="connsiteX2" fmla="*/ 384336 w 651856"/>
                <a:gd name="connsiteY2" fmla="*/ 2840211 h 4096831"/>
                <a:gd name="connsiteX3" fmla="*/ 445119 w 651856"/>
                <a:gd name="connsiteY3" fmla="*/ 1024425 h 4096831"/>
                <a:gd name="connsiteX4" fmla="*/ 651856 w 651856"/>
                <a:gd name="connsiteY4" fmla="*/ 0 h 4096831"/>
                <a:gd name="connsiteX0" fmla="*/ 0 w 651856"/>
                <a:gd name="connsiteY0" fmla="*/ 4096830 h 4096831"/>
                <a:gd name="connsiteX1" fmla="*/ 176073 w 651856"/>
                <a:gd name="connsiteY1" fmla="*/ 2188194 h 4096831"/>
                <a:gd name="connsiteX2" fmla="*/ 384336 w 651856"/>
                <a:gd name="connsiteY2" fmla="*/ 2840211 h 4096831"/>
                <a:gd name="connsiteX3" fmla="*/ 445119 w 651856"/>
                <a:gd name="connsiteY3" fmla="*/ 1024425 h 4096831"/>
                <a:gd name="connsiteX4" fmla="*/ 651856 w 651856"/>
                <a:gd name="connsiteY4" fmla="*/ 0 h 4096831"/>
                <a:gd name="connsiteX0" fmla="*/ 0 w 651856"/>
                <a:gd name="connsiteY0" fmla="*/ 4096830 h 4096831"/>
                <a:gd name="connsiteX1" fmla="*/ 176073 w 651856"/>
                <a:gd name="connsiteY1" fmla="*/ 2188194 h 4096831"/>
                <a:gd name="connsiteX2" fmla="*/ 384336 w 651856"/>
                <a:gd name="connsiteY2" fmla="*/ 2840211 h 4096831"/>
                <a:gd name="connsiteX3" fmla="*/ 445119 w 651856"/>
                <a:gd name="connsiteY3" fmla="*/ 1024425 h 4096831"/>
                <a:gd name="connsiteX4" fmla="*/ 651856 w 651856"/>
                <a:gd name="connsiteY4" fmla="*/ 0 h 4096831"/>
                <a:gd name="connsiteX0" fmla="*/ 0 w 651856"/>
                <a:gd name="connsiteY0" fmla="*/ 4096830 h 4096831"/>
                <a:gd name="connsiteX1" fmla="*/ 176073 w 651856"/>
                <a:gd name="connsiteY1" fmla="*/ 2188194 h 4096831"/>
                <a:gd name="connsiteX2" fmla="*/ 384336 w 651856"/>
                <a:gd name="connsiteY2" fmla="*/ 2840211 h 4096831"/>
                <a:gd name="connsiteX3" fmla="*/ 445119 w 651856"/>
                <a:gd name="connsiteY3" fmla="*/ 1024425 h 4096831"/>
                <a:gd name="connsiteX4" fmla="*/ 651856 w 651856"/>
                <a:gd name="connsiteY4" fmla="*/ 0 h 4096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56" h="4096831">
                  <a:moveTo>
                    <a:pt x="0" y="4096830"/>
                  </a:moveTo>
                  <a:cubicBezTo>
                    <a:pt x="31984" y="3229565"/>
                    <a:pt x="112017" y="2397631"/>
                    <a:pt x="176073" y="2188194"/>
                  </a:cubicBezTo>
                  <a:cubicBezTo>
                    <a:pt x="240129" y="1978757"/>
                    <a:pt x="340023" y="2941605"/>
                    <a:pt x="384336" y="2840211"/>
                  </a:cubicBezTo>
                  <a:cubicBezTo>
                    <a:pt x="428649" y="2738817"/>
                    <a:pt x="401587" y="1460764"/>
                    <a:pt x="445119" y="1024425"/>
                  </a:cubicBezTo>
                  <a:cubicBezTo>
                    <a:pt x="539281" y="217812"/>
                    <a:pt x="646406" y="152223"/>
                    <a:pt x="651856" y="0"/>
                  </a:cubicBezTo>
                </a:path>
              </a:pathLst>
            </a:custGeom>
            <a:noFill/>
            <a:ln w="57150">
              <a:solidFill>
                <a:schemeClr val="tx2">
                  <a:lumMod val="20000"/>
                  <a:lumOff val="80000"/>
                </a:schemeClr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Freeform 38"/>
            <p:cNvSpPr/>
            <p:nvPr/>
          </p:nvSpPr>
          <p:spPr>
            <a:xfrm rot="6401701">
              <a:off x="2780692" y="3309244"/>
              <a:ext cx="518318" cy="781619"/>
            </a:xfrm>
            <a:custGeom>
              <a:avLst/>
              <a:gdLst>
                <a:gd name="connsiteX0" fmla="*/ 0 w 288235"/>
                <a:gd name="connsiteY0" fmla="*/ 626165 h 626165"/>
                <a:gd name="connsiteX1" fmla="*/ 168965 w 288235"/>
                <a:gd name="connsiteY1" fmla="*/ 268356 h 626165"/>
                <a:gd name="connsiteX2" fmla="*/ 288235 w 288235"/>
                <a:gd name="connsiteY2" fmla="*/ 0 h 626165"/>
                <a:gd name="connsiteX0" fmla="*/ 0 w 288235"/>
                <a:gd name="connsiteY0" fmla="*/ 626165 h 626165"/>
                <a:gd name="connsiteX1" fmla="*/ 79513 w 288235"/>
                <a:gd name="connsiteY1" fmla="*/ 308112 h 626165"/>
                <a:gd name="connsiteX2" fmla="*/ 288235 w 288235"/>
                <a:gd name="connsiteY2" fmla="*/ 0 h 62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8235" h="626165">
                  <a:moveTo>
                    <a:pt x="0" y="626165"/>
                  </a:moveTo>
                  <a:cubicBezTo>
                    <a:pt x="60463" y="499441"/>
                    <a:pt x="31474" y="412473"/>
                    <a:pt x="79513" y="308112"/>
                  </a:cubicBezTo>
                  <a:cubicBezTo>
                    <a:pt x="127552" y="203751"/>
                    <a:pt x="252619" y="81997"/>
                    <a:pt x="288235" y="0"/>
                  </a:cubicBezTo>
                </a:path>
              </a:pathLst>
            </a:custGeom>
            <a:noFill/>
            <a:ln w="57150">
              <a:solidFill>
                <a:schemeClr val="tx2">
                  <a:lumMod val="20000"/>
                  <a:lumOff val="80000"/>
                </a:schemeClr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0642045" y="5009623"/>
            <a:ext cx="1402474" cy="1769737"/>
            <a:chOff x="7741529" y="5127823"/>
            <a:chExt cx="1402474" cy="1769737"/>
          </a:xfrm>
        </p:grpSpPr>
        <p:pic>
          <p:nvPicPr>
            <p:cNvPr id="6160" name="Picture 16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41529" y="5537681"/>
              <a:ext cx="1402474" cy="13598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2" name="TextBox 41"/>
            <p:cNvSpPr txBox="1"/>
            <p:nvPr/>
          </p:nvSpPr>
          <p:spPr>
            <a:xfrm>
              <a:off x="7741529" y="5127823"/>
              <a:ext cx="1402471" cy="40011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/>
                <a:t>Haplogroup</a:t>
              </a:r>
              <a:r>
                <a:rPr lang="en-US" sz="1000" b="1" dirty="0"/>
                <a:t> F</a:t>
              </a:r>
            </a:p>
            <a:p>
              <a:pPr algn="ctr"/>
              <a:r>
                <a:rPr lang="en-US" sz="1000" b="1" dirty="0"/>
                <a:t>Undetermined</a:t>
              </a:r>
              <a:endParaRPr lang="en-CA" sz="1000" b="1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075145" y="3343501"/>
            <a:ext cx="2199862" cy="1461480"/>
            <a:chOff x="1700379" y="3521767"/>
            <a:chExt cx="2089744" cy="1331842"/>
          </a:xfrm>
        </p:grpSpPr>
        <p:sp>
          <p:nvSpPr>
            <p:cNvPr id="27" name="Freeform 26"/>
            <p:cNvSpPr/>
            <p:nvPr/>
          </p:nvSpPr>
          <p:spPr>
            <a:xfrm rot="6401701">
              <a:off x="3197295" y="3749750"/>
              <a:ext cx="288235" cy="626165"/>
            </a:xfrm>
            <a:custGeom>
              <a:avLst/>
              <a:gdLst>
                <a:gd name="connsiteX0" fmla="*/ 0 w 288235"/>
                <a:gd name="connsiteY0" fmla="*/ 626165 h 626165"/>
                <a:gd name="connsiteX1" fmla="*/ 168965 w 288235"/>
                <a:gd name="connsiteY1" fmla="*/ 268356 h 626165"/>
                <a:gd name="connsiteX2" fmla="*/ 288235 w 288235"/>
                <a:gd name="connsiteY2" fmla="*/ 0 h 626165"/>
                <a:gd name="connsiteX0" fmla="*/ 0 w 288235"/>
                <a:gd name="connsiteY0" fmla="*/ 626165 h 626165"/>
                <a:gd name="connsiteX1" fmla="*/ 79513 w 288235"/>
                <a:gd name="connsiteY1" fmla="*/ 308112 h 626165"/>
                <a:gd name="connsiteX2" fmla="*/ 288235 w 288235"/>
                <a:gd name="connsiteY2" fmla="*/ 0 h 62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8235" h="626165">
                  <a:moveTo>
                    <a:pt x="0" y="626165"/>
                  </a:moveTo>
                  <a:cubicBezTo>
                    <a:pt x="60463" y="499441"/>
                    <a:pt x="31474" y="412473"/>
                    <a:pt x="79513" y="308112"/>
                  </a:cubicBezTo>
                  <a:cubicBezTo>
                    <a:pt x="127552" y="203751"/>
                    <a:pt x="252619" y="81997"/>
                    <a:pt x="288235" y="0"/>
                  </a:cubicBezTo>
                </a:path>
              </a:pathLst>
            </a:custGeom>
            <a:noFill/>
            <a:ln w="57150">
              <a:solidFill>
                <a:schemeClr val="accent6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1700379" y="3521767"/>
              <a:ext cx="2089744" cy="1331842"/>
            </a:xfrm>
            <a:custGeom>
              <a:avLst/>
              <a:gdLst>
                <a:gd name="connsiteX0" fmla="*/ 0 w 288235"/>
                <a:gd name="connsiteY0" fmla="*/ 626165 h 626165"/>
                <a:gd name="connsiteX1" fmla="*/ 168965 w 288235"/>
                <a:gd name="connsiteY1" fmla="*/ 268356 h 626165"/>
                <a:gd name="connsiteX2" fmla="*/ 288235 w 288235"/>
                <a:gd name="connsiteY2" fmla="*/ 0 h 626165"/>
                <a:gd name="connsiteX0" fmla="*/ 0 w 288235"/>
                <a:gd name="connsiteY0" fmla="*/ 626165 h 626165"/>
                <a:gd name="connsiteX1" fmla="*/ 79513 w 288235"/>
                <a:gd name="connsiteY1" fmla="*/ 308112 h 626165"/>
                <a:gd name="connsiteX2" fmla="*/ 288235 w 288235"/>
                <a:gd name="connsiteY2" fmla="*/ 0 h 626165"/>
                <a:gd name="connsiteX0" fmla="*/ 0 w 577949"/>
                <a:gd name="connsiteY0" fmla="*/ 444124 h 2691001"/>
                <a:gd name="connsiteX1" fmla="*/ 79513 w 577949"/>
                <a:gd name="connsiteY1" fmla="*/ 126071 h 2691001"/>
                <a:gd name="connsiteX2" fmla="*/ 577949 w 577949"/>
                <a:gd name="connsiteY2" fmla="*/ 2688837 h 2691001"/>
                <a:gd name="connsiteX0" fmla="*/ 0 w 651856"/>
                <a:gd name="connsiteY0" fmla="*/ 577967 h 4702450"/>
                <a:gd name="connsiteX1" fmla="*/ 79513 w 651856"/>
                <a:gd name="connsiteY1" fmla="*/ 259914 h 4702450"/>
                <a:gd name="connsiteX2" fmla="*/ 651856 w 651856"/>
                <a:gd name="connsiteY2" fmla="*/ 4701156 h 4702450"/>
                <a:gd name="connsiteX0" fmla="*/ 0 w 651856"/>
                <a:gd name="connsiteY0" fmla="*/ 606969 h 4731442"/>
                <a:gd name="connsiteX1" fmla="*/ 236195 w 651856"/>
                <a:gd name="connsiteY1" fmla="*/ 253475 h 4731442"/>
                <a:gd name="connsiteX2" fmla="*/ 651856 w 651856"/>
                <a:gd name="connsiteY2" fmla="*/ 4730158 h 4731442"/>
                <a:gd name="connsiteX0" fmla="*/ 0 w 651856"/>
                <a:gd name="connsiteY0" fmla="*/ 357089 h 4480278"/>
                <a:gd name="connsiteX1" fmla="*/ 236195 w 651856"/>
                <a:gd name="connsiteY1" fmla="*/ 3595 h 4480278"/>
                <a:gd name="connsiteX2" fmla="*/ 406486 w 651856"/>
                <a:gd name="connsiteY2" fmla="*/ 581555 h 4480278"/>
                <a:gd name="connsiteX3" fmla="*/ 651856 w 651856"/>
                <a:gd name="connsiteY3" fmla="*/ 4480278 h 4480278"/>
                <a:gd name="connsiteX0" fmla="*/ 0 w 651856"/>
                <a:gd name="connsiteY0" fmla="*/ 357089 h 4480278"/>
                <a:gd name="connsiteX1" fmla="*/ 236195 w 651856"/>
                <a:gd name="connsiteY1" fmla="*/ 3595 h 4480278"/>
                <a:gd name="connsiteX2" fmla="*/ 406486 w 651856"/>
                <a:gd name="connsiteY2" fmla="*/ 581555 h 4480278"/>
                <a:gd name="connsiteX3" fmla="*/ 483349 w 651856"/>
                <a:gd name="connsiteY3" fmla="*/ 2920791 h 4480278"/>
                <a:gd name="connsiteX4" fmla="*/ 651856 w 651856"/>
                <a:gd name="connsiteY4" fmla="*/ 4480278 h 4480278"/>
                <a:gd name="connsiteX0" fmla="*/ 0 w 651856"/>
                <a:gd name="connsiteY0" fmla="*/ 357089 h 4480278"/>
                <a:gd name="connsiteX1" fmla="*/ 236195 w 651856"/>
                <a:gd name="connsiteY1" fmla="*/ 3595 h 4480278"/>
                <a:gd name="connsiteX2" fmla="*/ 406486 w 651856"/>
                <a:gd name="connsiteY2" fmla="*/ 581555 h 4480278"/>
                <a:gd name="connsiteX3" fmla="*/ 477436 w 651856"/>
                <a:gd name="connsiteY3" fmla="*/ 3062561 h 4480278"/>
                <a:gd name="connsiteX4" fmla="*/ 651856 w 651856"/>
                <a:gd name="connsiteY4" fmla="*/ 4480278 h 448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56" h="4480278">
                  <a:moveTo>
                    <a:pt x="0" y="357089"/>
                  </a:moveTo>
                  <a:cubicBezTo>
                    <a:pt x="60463" y="230365"/>
                    <a:pt x="168447" y="-33816"/>
                    <a:pt x="236195" y="3595"/>
                  </a:cubicBezTo>
                  <a:cubicBezTo>
                    <a:pt x="303943" y="41006"/>
                    <a:pt x="358889" y="213499"/>
                    <a:pt x="406486" y="581555"/>
                  </a:cubicBezTo>
                  <a:cubicBezTo>
                    <a:pt x="454083" y="949611"/>
                    <a:pt x="436541" y="2412774"/>
                    <a:pt x="477436" y="3062561"/>
                  </a:cubicBezTo>
                  <a:cubicBezTo>
                    <a:pt x="518331" y="3712348"/>
                    <a:pt x="630177" y="4102220"/>
                    <a:pt x="651856" y="4480278"/>
                  </a:cubicBezTo>
                </a:path>
              </a:pathLst>
            </a:custGeom>
            <a:noFill/>
            <a:ln w="57150">
              <a:solidFill>
                <a:schemeClr val="accent6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0" y="435846"/>
            <a:ext cx="1337026" cy="1752215"/>
            <a:chOff x="-1" y="534168"/>
            <a:chExt cx="1337026" cy="1752215"/>
          </a:xfrm>
        </p:grpSpPr>
        <p:pic>
          <p:nvPicPr>
            <p:cNvPr id="6161" name="Picture 17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" y="534168"/>
              <a:ext cx="1337026" cy="13521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5" name="TextBox 44"/>
            <p:cNvSpPr txBox="1"/>
            <p:nvPr/>
          </p:nvSpPr>
          <p:spPr>
            <a:xfrm>
              <a:off x="9942" y="1886273"/>
              <a:ext cx="1327083" cy="40011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/>
                <a:t>Haplogroup</a:t>
              </a:r>
              <a:r>
                <a:rPr lang="en-US" sz="1000" b="1" dirty="0"/>
                <a:t> R</a:t>
              </a:r>
            </a:p>
            <a:p>
              <a:pPr algn="ctr"/>
              <a:r>
                <a:rPr lang="en-US" sz="1000" b="1" dirty="0"/>
                <a:t>Undetermined</a:t>
              </a:r>
              <a:endParaRPr lang="en-CA" sz="1000" b="1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57314" y="5010724"/>
            <a:ext cx="2226366" cy="1748952"/>
            <a:chOff x="-1" y="5109047"/>
            <a:chExt cx="2226366" cy="1748952"/>
          </a:xfrm>
        </p:grpSpPr>
        <p:pic>
          <p:nvPicPr>
            <p:cNvPr id="6150" name="Picture 6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" y="5492290"/>
              <a:ext cx="2226363" cy="13657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TextBox 16"/>
            <p:cNvSpPr txBox="1"/>
            <p:nvPr/>
          </p:nvSpPr>
          <p:spPr>
            <a:xfrm>
              <a:off x="-1" y="5109047"/>
              <a:ext cx="2226365" cy="400110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>
                  <a:solidFill>
                    <a:schemeClr val="bg1"/>
                  </a:solidFill>
                </a:rPr>
                <a:t>Haplogroup</a:t>
              </a:r>
              <a:r>
                <a:rPr lang="en-US" sz="1000" b="1" dirty="0">
                  <a:solidFill>
                    <a:schemeClr val="bg1"/>
                  </a:solidFill>
                </a:rPr>
                <a:t> </a:t>
              </a:r>
              <a:r>
                <a:rPr lang="en-US" sz="1000" b="1" dirty="0" err="1">
                  <a:solidFill>
                    <a:schemeClr val="bg1"/>
                  </a:solidFill>
                </a:rPr>
                <a:t>L0</a:t>
              </a:r>
              <a:endParaRPr lang="en-US" sz="1000" b="1" dirty="0">
                <a:solidFill>
                  <a:schemeClr val="bg1"/>
                </a:solidFill>
              </a:endParaRPr>
            </a:p>
            <a:p>
              <a:pPr algn="ctr"/>
              <a:r>
                <a:rPr lang="en-US" sz="1000" b="1" dirty="0">
                  <a:solidFill>
                    <a:schemeClr val="bg1"/>
                  </a:solidFill>
                </a:rPr>
                <a:t>100,000 y ago</a:t>
              </a:r>
              <a:endParaRPr lang="en-CA" sz="1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2203774" y="2842722"/>
            <a:ext cx="1446142" cy="196828"/>
          </a:xfrm>
          <a:custGeom>
            <a:avLst/>
            <a:gdLst>
              <a:gd name="connsiteX0" fmla="*/ 0 w 288235"/>
              <a:gd name="connsiteY0" fmla="*/ 626165 h 626165"/>
              <a:gd name="connsiteX1" fmla="*/ 168965 w 288235"/>
              <a:gd name="connsiteY1" fmla="*/ 268356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79513 w 288235"/>
              <a:gd name="connsiteY1" fmla="*/ 308112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133468 w 288235"/>
              <a:gd name="connsiteY1" fmla="*/ 82719 h 626165"/>
              <a:gd name="connsiteX2" fmla="*/ 288235 w 288235"/>
              <a:gd name="connsiteY2" fmla="*/ 0 h 626165"/>
              <a:gd name="connsiteX0" fmla="*/ 0 w 413184"/>
              <a:gd name="connsiteY0" fmla="*/ 547246 h 547246"/>
              <a:gd name="connsiteX1" fmla="*/ 133468 w 413184"/>
              <a:gd name="connsiteY1" fmla="*/ 3800 h 547246"/>
              <a:gd name="connsiteX2" fmla="*/ 413184 w 413184"/>
              <a:gd name="connsiteY2" fmla="*/ 269415 h 547246"/>
              <a:gd name="connsiteX0" fmla="*/ 0 w 413184"/>
              <a:gd name="connsiteY0" fmla="*/ 405776 h 405776"/>
              <a:gd name="connsiteX1" fmla="*/ 230019 w 413184"/>
              <a:gd name="connsiteY1" fmla="*/ 5762 h 405776"/>
              <a:gd name="connsiteX2" fmla="*/ 413184 w 413184"/>
              <a:gd name="connsiteY2" fmla="*/ 127945 h 405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3184" h="405776">
                <a:moveTo>
                  <a:pt x="0" y="405776"/>
                </a:moveTo>
                <a:cubicBezTo>
                  <a:pt x="60463" y="279052"/>
                  <a:pt x="161155" y="52067"/>
                  <a:pt x="230019" y="5762"/>
                </a:cubicBezTo>
                <a:cubicBezTo>
                  <a:pt x="298883" y="-40543"/>
                  <a:pt x="377568" y="209942"/>
                  <a:pt x="413184" y="127945"/>
                </a:cubicBezTo>
              </a:path>
            </a:pathLst>
          </a:custGeom>
          <a:noFill/>
          <a:ln w="57150">
            <a:solidFill>
              <a:schemeClr val="accent6">
                <a:lumMod val="20000"/>
                <a:lumOff val="8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3" name="Group 2"/>
          <p:cNvGrpSpPr/>
          <p:nvPr/>
        </p:nvGrpSpPr>
        <p:grpSpPr>
          <a:xfrm>
            <a:off x="1804503" y="435846"/>
            <a:ext cx="1340596" cy="1752215"/>
            <a:chOff x="1337025" y="534168"/>
            <a:chExt cx="1340596" cy="1752215"/>
          </a:xfrm>
        </p:grpSpPr>
        <p:pic>
          <p:nvPicPr>
            <p:cNvPr id="6163" name="Picture 19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37025" y="534168"/>
              <a:ext cx="1340596" cy="13521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1" name="TextBox 50"/>
            <p:cNvSpPr txBox="1"/>
            <p:nvPr/>
          </p:nvSpPr>
          <p:spPr>
            <a:xfrm>
              <a:off x="1337025" y="1886273"/>
              <a:ext cx="1327083" cy="400110"/>
            </a:xfrm>
            <a:prstGeom prst="rect">
              <a:avLst/>
            </a:prstGeom>
            <a:solidFill>
              <a:srgbClr val="C55F0B"/>
            </a:solidFill>
            <a:ln>
              <a:solidFill>
                <a:srgbClr val="C55F0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/>
                <a:t>Haplogroup</a:t>
              </a:r>
              <a:r>
                <a:rPr lang="en-US" sz="1000" b="1" dirty="0"/>
                <a:t> A</a:t>
              </a:r>
            </a:p>
            <a:p>
              <a:pPr algn="ctr"/>
              <a:r>
                <a:rPr lang="en-US" sz="1000" b="1" dirty="0"/>
                <a:t>50,000 BC</a:t>
              </a:r>
              <a:endParaRPr lang="en-CA" sz="1000" b="1" dirty="0"/>
            </a:p>
          </p:txBody>
        </p:sp>
      </p:grpSp>
      <p:sp>
        <p:nvSpPr>
          <p:cNvPr id="52" name="Freeform 51"/>
          <p:cNvSpPr/>
          <p:nvPr/>
        </p:nvSpPr>
        <p:spPr>
          <a:xfrm>
            <a:off x="5119381" y="2481625"/>
            <a:ext cx="1195920" cy="95165"/>
          </a:xfrm>
          <a:custGeom>
            <a:avLst/>
            <a:gdLst>
              <a:gd name="connsiteX0" fmla="*/ 0 w 288235"/>
              <a:gd name="connsiteY0" fmla="*/ 626165 h 626165"/>
              <a:gd name="connsiteX1" fmla="*/ 168965 w 288235"/>
              <a:gd name="connsiteY1" fmla="*/ 268356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79513 w 288235"/>
              <a:gd name="connsiteY1" fmla="*/ 308112 h 626165"/>
              <a:gd name="connsiteX2" fmla="*/ 288235 w 288235"/>
              <a:gd name="connsiteY2" fmla="*/ 0 h 626165"/>
              <a:gd name="connsiteX0" fmla="*/ 0 w 577949"/>
              <a:gd name="connsiteY0" fmla="*/ 444124 h 2691001"/>
              <a:gd name="connsiteX1" fmla="*/ 79513 w 577949"/>
              <a:gd name="connsiteY1" fmla="*/ 126071 h 2691001"/>
              <a:gd name="connsiteX2" fmla="*/ 577949 w 577949"/>
              <a:gd name="connsiteY2" fmla="*/ 2688837 h 2691001"/>
              <a:gd name="connsiteX0" fmla="*/ 0 w 651856"/>
              <a:gd name="connsiteY0" fmla="*/ 577967 h 4702450"/>
              <a:gd name="connsiteX1" fmla="*/ 79513 w 651856"/>
              <a:gd name="connsiteY1" fmla="*/ 259914 h 4702450"/>
              <a:gd name="connsiteX2" fmla="*/ 651856 w 651856"/>
              <a:gd name="connsiteY2" fmla="*/ 4701156 h 4702450"/>
              <a:gd name="connsiteX0" fmla="*/ 0 w 651856"/>
              <a:gd name="connsiteY0" fmla="*/ 606969 h 4731442"/>
              <a:gd name="connsiteX1" fmla="*/ 236195 w 651856"/>
              <a:gd name="connsiteY1" fmla="*/ 253475 h 4731442"/>
              <a:gd name="connsiteX2" fmla="*/ 651856 w 651856"/>
              <a:gd name="connsiteY2" fmla="*/ 4730158 h 4731442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651856 w 651856"/>
              <a:gd name="connsiteY3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483349 w 651856"/>
              <a:gd name="connsiteY3" fmla="*/ 2920791 h 4480278"/>
              <a:gd name="connsiteX4" fmla="*/ 651856 w 651856"/>
              <a:gd name="connsiteY4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477436 w 651856"/>
              <a:gd name="connsiteY3" fmla="*/ 3062561 h 4480278"/>
              <a:gd name="connsiteX4" fmla="*/ 651856 w 651856"/>
              <a:gd name="connsiteY4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651856 w 651856"/>
              <a:gd name="connsiteY3" fmla="*/ 4480278 h 4480278"/>
              <a:gd name="connsiteX0" fmla="*/ 0 w 651856"/>
              <a:gd name="connsiteY0" fmla="*/ 606969 h 4730158"/>
              <a:gd name="connsiteX1" fmla="*/ 236195 w 651856"/>
              <a:gd name="connsiteY1" fmla="*/ 253475 h 4730158"/>
              <a:gd name="connsiteX2" fmla="*/ 651856 w 651856"/>
              <a:gd name="connsiteY2" fmla="*/ 4730158 h 4730158"/>
              <a:gd name="connsiteX0" fmla="*/ 0 w 787923"/>
              <a:gd name="connsiteY0" fmla="*/ 3984898 h 4001093"/>
              <a:gd name="connsiteX1" fmla="*/ 236195 w 787923"/>
              <a:gd name="connsiteY1" fmla="*/ 3631404 h 4001093"/>
              <a:gd name="connsiteX2" fmla="*/ 787923 w 787923"/>
              <a:gd name="connsiteY2" fmla="*/ 147264 h 4001093"/>
              <a:gd name="connsiteX0" fmla="*/ 0 w 787923"/>
              <a:gd name="connsiteY0" fmla="*/ 4170132 h 4170132"/>
              <a:gd name="connsiteX1" fmla="*/ 340618 w 787923"/>
              <a:gd name="connsiteY1" fmla="*/ 1298796 h 4170132"/>
              <a:gd name="connsiteX2" fmla="*/ 787923 w 787923"/>
              <a:gd name="connsiteY2" fmla="*/ 332498 h 4170132"/>
              <a:gd name="connsiteX0" fmla="*/ 0 w 791087"/>
              <a:gd name="connsiteY0" fmla="*/ 2890898 h 2890898"/>
              <a:gd name="connsiteX1" fmla="*/ 340618 w 791087"/>
              <a:gd name="connsiteY1" fmla="*/ 19562 h 2890898"/>
              <a:gd name="connsiteX2" fmla="*/ 791087 w 791087"/>
              <a:gd name="connsiteY2" fmla="*/ 1830292 h 2890898"/>
              <a:gd name="connsiteX0" fmla="*/ 0 w 791087"/>
              <a:gd name="connsiteY0" fmla="*/ 2386444 h 2386444"/>
              <a:gd name="connsiteX1" fmla="*/ 384919 w 791087"/>
              <a:gd name="connsiteY1" fmla="*/ 33488 h 2386444"/>
              <a:gd name="connsiteX2" fmla="*/ 791087 w 791087"/>
              <a:gd name="connsiteY2" fmla="*/ 1325838 h 238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1087" h="2386444">
                <a:moveTo>
                  <a:pt x="0" y="2386444"/>
                </a:moveTo>
                <a:cubicBezTo>
                  <a:pt x="60463" y="2259720"/>
                  <a:pt x="253071" y="210256"/>
                  <a:pt x="384919" y="33488"/>
                </a:cubicBezTo>
                <a:cubicBezTo>
                  <a:pt x="516767" y="-143280"/>
                  <a:pt x="704491" y="393196"/>
                  <a:pt x="791087" y="1325838"/>
                </a:cubicBezTo>
              </a:path>
            </a:pathLst>
          </a:custGeom>
          <a:noFill/>
          <a:ln w="57150">
            <a:solidFill>
              <a:schemeClr val="accent4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6" name="Group 5"/>
          <p:cNvGrpSpPr/>
          <p:nvPr/>
        </p:nvGrpSpPr>
        <p:grpSpPr>
          <a:xfrm>
            <a:off x="3706206" y="436204"/>
            <a:ext cx="1228457" cy="1751857"/>
            <a:chOff x="2677621" y="534526"/>
            <a:chExt cx="1228457" cy="1751857"/>
          </a:xfrm>
        </p:grpSpPr>
        <p:pic>
          <p:nvPicPr>
            <p:cNvPr id="6164" name="Picture 20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77621" y="534526"/>
              <a:ext cx="1228457" cy="135499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4" name="TextBox 53"/>
            <p:cNvSpPr txBox="1"/>
            <p:nvPr/>
          </p:nvSpPr>
          <p:spPr>
            <a:xfrm>
              <a:off x="2677621" y="1886273"/>
              <a:ext cx="1228457" cy="40011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>
                  <a:solidFill>
                    <a:schemeClr val="bg1"/>
                  </a:solidFill>
                </a:rPr>
                <a:t>Haplogroup</a:t>
              </a:r>
              <a:r>
                <a:rPr lang="en-US" sz="1000" b="1" dirty="0">
                  <a:solidFill>
                    <a:schemeClr val="bg1"/>
                  </a:solidFill>
                </a:rPr>
                <a:t> </a:t>
              </a:r>
              <a:r>
                <a:rPr lang="en-US" sz="1000" b="1" dirty="0" err="1">
                  <a:solidFill>
                    <a:schemeClr val="bg1"/>
                  </a:solidFill>
                </a:rPr>
                <a:t>M343</a:t>
              </a:r>
              <a:endParaRPr lang="en-US" sz="1000" b="1" dirty="0">
                <a:solidFill>
                  <a:schemeClr val="bg1"/>
                </a:solidFill>
              </a:endParaRPr>
            </a:p>
            <a:p>
              <a:pPr algn="ctr"/>
              <a:r>
                <a:rPr lang="en-US" sz="1000" b="1" dirty="0">
                  <a:solidFill>
                    <a:schemeClr val="bg1"/>
                  </a:solidFill>
                </a:rPr>
                <a:t>35,000 BC</a:t>
              </a:r>
              <a:endParaRPr lang="en-CA" sz="1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5" name="Freeform 54"/>
          <p:cNvSpPr/>
          <p:nvPr/>
        </p:nvSpPr>
        <p:spPr>
          <a:xfrm flipH="1">
            <a:off x="1652981" y="2971083"/>
            <a:ext cx="2016813" cy="230027"/>
          </a:xfrm>
          <a:custGeom>
            <a:avLst/>
            <a:gdLst>
              <a:gd name="connsiteX0" fmla="*/ 0 w 288235"/>
              <a:gd name="connsiteY0" fmla="*/ 626165 h 626165"/>
              <a:gd name="connsiteX1" fmla="*/ 168965 w 288235"/>
              <a:gd name="connsiteY1" fmla="*/ 268356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79513 w 288235"/>
              <a:gd name="connsiteY1" fmla="*/ 308112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133468 w 288235"/>
              <a:gd name="connsiteY1" fmla="*/ 82719 h 626165"/>
              <a:gd name="connsiteX2" fmla="*/ 288235 w 288235"/>
              <a:gd name="connsiteY2" fmla="*/ 0 h 626165"/>
              <a:gd name="connsiteX0" fmla="*/ 0 w 413184"/>
              <a:gd name="connsiteY0" fmla="*/ 547246 h 547246"/>
              <a:gd name="connsiteX1" fmla="*/ 133468 w 413184"/>
              <a:gd name="connsiteY1" fmla="*/ 3800 h 547246"/>
              <a:gd name="connsiteX2" fmla="*/ 413184 w 413184"/>
              <a:gd name="connsiteY2" fmla="*/ 269415 h 547246"/>
              <a:gd name="connsiteX0" fmla="*/ 0 w 413184"/>
              <a:gd name="connsiteY0" fmla="*/ 405776 h 405776"/>
              <a:gd name="connsiteX1" fmla="*/ 230019 w 413184"/>
              <a:gd name="connsiteY1" fmla="*/ 5762 h 405776"/>
              <a:gd name="connsiteX2" fmla="*/ 413184 w 413184"/>
              <a:gd name="connsiteY2" fmla="*/ 127945 h 405776"/>
              <a:gd name="connsiteX0" fmla="*/ 0 w 413184"/>
              <a:gd name="connsiteY0" fmla="*/ 2341446 h 2341446"/>
              <a:gd name="connsiteX1" fmla="*/ 128208 w 413184"/>
              <a:gd name="connsiteY1" fmla="*/ 719 h 2341446"/>
              <a:gd name="connsiteX2" fmla="*/ 413184 w 413184"/>
              <a:gd name="connsiteY2" fmla="*/ 2063615 h 2341446"/>
              <a:gd name="connsiteX0" fmla="*/ 0 w 413184"/>
              <a:gd name="connsiteY0" fmla="*/ 2412245 h 2412245"/>
              <a:gd name="connsiteX1" fmla="*/ 128208 w 413184"/>
              <a:gd name="connsiteY1" fmla="*/ 71518 h 2412245"/>
              <a:gd name="connsiteX2" fmla="*/ 290832 w 413184"/>
              <a:gd name="connsiteY2" fmla="*/ 739359 h 2412245"/>
              <a:gd name="connsiteX3" fmla="*/ 413184 w 413184"/>
              <a:gd name="connsiteY3" fmla="*/ 2134414 h 2412245"/>
              <a:gd name="connsiteX0" fmla="*/ 0 w 413184"/>
              <a:gd name="connsiteY0" fmla="*/ 2041589 h 2041589"/>
              <a:gd name="connsiteX1" fmla="*/ 101737 w 413184"/>
              <a:gd name="connsiteY1" fmla="*/ 141936 h 2041589"/>
              <a:gd name="connsiteX2" fmla="*/ 290832 w 413184"/>
              <a:gd name="connsiteY2" fmla="*/ 368703 h 2041589"/>
              <a:gd name="connsiteX3" fmla="*/ 413184 w 413184"/>
              <a:gd name="connsiteY3" fmla="*/ 1763758 h 2041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184" h="2041589">
                <a:moveTo>
                  <a:pt x="0" y="2041589"/>
                </a:moveTo>
                <a:cubicBezTo>
                  <a:pt x="60463" y="1914865"/>
                  <a:pt x="53265" y="420750"/>
                  <a:pt x="101737" y="141936"/>
                </a:cubicBezTo>
                <a:cubicBezTo>
                  <a:pt x="150209" y="-136878"/>
                  <a:pt x="243336" y="24887"/>
                  <a:pt x="290832" y="368703"/>
                </a:cubicBezTo>
                <a:cubicBezTo>
                  <a:pt x="338328" y="712519"/>
                  <a:pt x="390077" y="1560653"/>
                  <a:pt x="413184" y="1763758"/>
                </a:cubicBezTo>
              </a:path>
            </a:pathLst>
          </a:custGeom>
          <a:noFill/>
          <a:ln w="57150">
            <a:solidFill>
              <a:schemeClr val="tx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5" name="Group 14"/>
          <p:cNvGrpSpPr/>
          <p:nvPr/>
        </p:nvGrpSpPr>
        <p:grpSpPr>
          <a:xfrm>
            <a:off x="5433430" y="435846"/>
            <a:ext cx="1282148" cy="1755461"/>
            <a:chOff x="3906078" y="534168"/>
            <a:chExt cx="1282148" cy="1755461"/>
          </a:xfrm>
        </p:grpSpPr>
        <p:pic>
          <p:nvPicPr>
            <p:cNvPr id="6165" name="Picture 21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06078" y="534168"/>
              <a:ext cx="1282148" cy="13533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7" name="TextBox 56"/>
            <p:cNvSpPr txBox="1"/>
            <p:nvPr/>
          </p:nvSpPr>
          <p:spPr>
            <a:xfrm>
              <a:off x="3906078" y="1889519"/>
              <a:ext cx="1282148" cy="40011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>
                  <a:solidFill>
                    <a:schemeClr val="bg1"/>
                  </a:solidFill>
                </a:rPr>
                <a:t>Haplogroup</a:t>
              </a:r>
              <a:r>
                <a:rPr lang="en-US" sz="1000" b="1" dirty="0">
                  <a:solidFill>
                    <a:schemeClr val="bg1"/>
                  </a:solidFill>
                </a:rPr>
                <a:t> </a:t>
              </a:r>
              <a:r>
                <a:rPr lang="en-US" sz="1000" b="1" dirty="0" err="1">
                  <a:solidFill>
                    <a:schemeClr val="bg1"/>
                  </a:solidFill>
                </a:rPr>
                <a:t>M242</a:t>
              </a:r>
              <a:endParaRPr lang="en-US" sz="1000" b="1" dirty="0">
                <a:solidFill>
                  <a:schemeClr val="bg1"/>
                </a:solidFill>
              </a:endParaRPr>
            </a:p>
            <a:p>
              <a:pPr algn="ctr"/>
              <a:r>
                <a:rPr lang="en-US" sz="1000" b="1" dirty="0">
                  <a:solidFill>
                    <a:schemeClr val="bg1"/>
                  </a:solidFill>
                </a:rPr>
                <a:t>15,000 BC</a:t>
              </a:r>
              <a:endParaRPr lang="en-CA" sz="1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7127712" y="425906"/>
            <a:ext cx="1270160" cy="1765400"/>
            <a:chOff x="5163941" y="524229"/>
            <a:chExt cx="1270160" cy="1765400"/>
          </a:xfrm>
        </p:grpSpPr>
        <p:pic>
          <p:nvPicPr>
            <p:cNvPr id="6166" name="Picture 22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63941" y="524229"/>
              <a:ext cx="1270160" cy="13620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9" name="TextBox 58"/>
            <p:cNvSpPr txBox="1"/>
            <p:nvPr/>
          </p:nvSpPr>
          <p:spPr>
            <a:xfrm>
              <a:off x="5177835" y="1889519"/>
              <a:ext cx="1245875" cy="40011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>
                  <a:solidFill>
                    <a:schemeClr val="bg1"/>
                  </a:solidFill>
                </a:rPr>
                <a:t>Haplogroup</a:t>
              </a:r>
              <a:r>
                <a:rPr lang="en-US" sz="1000" b="1" dirty="0">
                  <a:solidFill>
                    <a:schemeClr val="bg1"/>
                  </a:solidFill>
                </a:rPr>
                <a:t> B</a:t>
              </a:r>
            </a:p>
            <a:p>
              <a:pPr algn="ctr"/>
              <a:r>
                <a:rPr lang="en-US" sz="1000" b="1" dirty="0">
                  <a:solidFill>
                    <a:schemeClr val="bg1"/>
                  </a:solidFill>
                </a:rPr>
                <a:t>60,000 BC</a:t>
              </a:r>
              <a:endParaRPr lang="en-CA" sz="1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0" name="Freeform 59"/>
          <p:cNvSpPr/>
          <p:nvPr/>
        </p:nvSpPr>
        <p:spPr>
          <a:xfrm>
            <a:off x="6805633" y="2561139"/>
            <a:ext cx="2903416" cy="2316193"/>
          </a:xfrm>
          <a:custGeom>
            <a:avLst/>
            <a:gdLst>
              <a:gd name="connsiteX0" fmla="*/ 0 w 288235"/>
              <a:gd name="connsiteY0" fmla="*/ 626165 h 626165"/>
              <a:gd name="connsiteX1" fmla="*/ 168965 w 288235"/>
              <a:gd name="connsiteY1" fmla="*/ 268356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79513 w 288235"/>
              <a:gd name="connsiteY1" fmla="*/ 308112 h 626165"/>
              <a:gd name="connsiteX2" fmla="*/ 288235 w 288235"/>
              <a:gd name="connsiteY2" fmla="*/ 0 h 626165"/>
              <a:gd name="connsiteX0" fmla="*/ 0 w 577949"/>
              <a:gd name="connsiteY0" fmla="*/ 444124 h 2691001"/>
              <a:gd name="connsiteX1" fmla="*/ 79513 w 577949"/>
              <a:gd name="connsiteY1" fmla="*/ 126071 h 2691001"/>
              <a:gd name="connsiteX2" fmla="*/ 577949 w 577949"/>
              <a:gd name="connsiteY2" fmla="*/ 2688837 h 2691001"/>
              <a:gd name="connsiteX0" fmla="*/ 0 w 651856"/>
              <a:gd name="connsiteY0" fmla="*/ 577967 h 4702450"/>
              <a:gd name="connsiteX1" fmla="*/ 79513 w 651856"/>
              <a:gd name="connsiteY1" fmla="*/ 259914 h 4702450"/>
              <a:gd name="connsiteX2" fmla="*/ 651856 w 651856"/>
              <a:gd name="connsiteY2" fmla="*/ 4701156 h 4702450"/>
              <a:gd name="connsiteX0" fmla="*/ 0 w 651856"/>
              <a:gd name="connsiteY0" fmla="*/ 606969 h 4731442"/>
              <a:gd name="connsiteX1" fmla="*/ 236195 w 651856"/>
              <a:gd name="connsiteY1" fmla="*/ 253475 h 4731442"/>
              <a:gd name="connsiteX2" fmla="*/ 651856 w 651856"/>
              <a:gd name="connsiteY2" fmla="*/ 4730158 h 4731442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651856 w 651856"/>
              <a:gd name="connsiteY3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483349 w 651856"/>
              <a:gd name="connsiteY3" fmla="*/ 2920791 h 4480278"/>
              <a:gd name="connsiteX4" fmla="*/ 651856 w 651856"/>
              <a:gd name="connsiteY4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477436 w 651856"/>
              <a:gd name="connsiteY3" fmla="*/ 3062561 h 4480278"/>
              <a:gd name="connsiteX4" fmla="*/ 651856 w 651856"/>
              <a:gd name="connsiteY4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651856 w 651856"/>
              <a:gd name="connsiteY3" fmla="*/ 4480278 h 4480278"/>
              <a:gd name="connsiteX0" fmla="*/ 0 w 651856"/>
              <a:gd name="connsiteY0" fmla="*/ 606969 h 4730158"/>
              <a:gd name="connsiteX1" fmla="*/ 236195 w 651856"/>
              <a:gd name="connsiteY1" fmla="*/ 253475 h 4730158"/>
              <a:gd name="connsiteX2" fmla="*/ 651856 w 651856"/>
              <a:gd name="connsiteY2" fmla="*/ 4730158 h 4730158"/>
              <a:gd name="connsiteX0" fmla="*/ 0 w 787923"/>
              <a:gd name="connsiteY0" fmla="*/ 3984898 h 4001093"/>
              <a:gd name="connsiteX1" fmla="*/ 236195 w 787923"/>
              <a:gd name="connsiteY1" fmla="*/ 3631404 h 4001093"/>
              <a:gd name="connsiteX2" fmla="*/ 787923 w 787923"/>
              <a:gd name="connsiteY2" fmla="*/ 147264 h 4001093"/>
              <a:gd name="connsiteX0" fmla="*/ 0 w 787923"/>
              <a:gd name="connsiteY0" fmla="*/ 4170132 h 4170132"/>
              <a:gd name="connsiteX1" fmla="*/ 340618 w 787923"/>
              <a:gd name="connsiteY1" fmla="*/ 1298796 h 4170132"/>
              <a:gd name="connsiteX2" fmla="*/ 787923 w 787923"/>
              <a:gd name="connsiteY2" fmla="*/ 332498 h 4170132"/>
              <a:gd name="connsiteX0" fmla="*/ 0 w 791087"/>
              <a:gd name="connsiteY0" fmla="*/ 2890898 h 2890898"/>
              <a:gd name="connsiteX1" fmla="*/ 340618 w 791087"/>
              <a:gd name="connsiteY1" fmla="*/ 19562 h 2890898"/>
              <a:gd name="connsiteX2" fmla="*/ 791087 w 791087"/>
              <a:gd name="connsiteY2" fmla="*/ 1830292 h 2890898"/>
              <a:gd name="connsiteX0" fmla="*/ 0 w 791087"/>
              <a:gd name="connsiteY0" fmla="*/ 2386444 h 2386444"/>
              <a:gd name="connsiteX1" fmla="*/ 384919 w 791087"/>
              <a:gd name="connsiteY1" fmla="*/ 33488 h 2386444"/>
              <a:gd name="connsiteX2" fmla="*/ 791087 w 791087"/>
              <a:gd name="connsiteY2" fmla="*/ 1325838 h 2386444"/>
              <a:gd name="connsiteX0" fmla="*/ 0 w 946952"/>
              <a:gd name="connsiteY0" fmla="*/ 284325 h 1350050"/>
              <a:gd name="connsiteX1" fmla="*/ 540784 w 946952"/>
              <a:gd name="connsiteY1" fmla="*/ 57700 h 1350050"/>
              <a:gd name="connsiteX2" fmla="*/ 946952 w 946952"/>
              <a:gd name="connsiteY2" fmla="*/ 1350050 h 1350050"/>
              <a:gd name="connsiteX0" fmla="*/ 0 w 946952"/>
              <a:gd name="connsiteY0" fmla="*/ 45113 h 1110838"/>
              <a:gd name="connsiteX1" fmla="*/ 572485 w 946952"/>
              <a:gd name="connsiteY1" fmla="*/ 258419 h 1110838"/>
              <a:gd name="connsiteX2" fmla="*/ 946952 w 946952"/>
              <a:gd name="connsiteY2" fmla="*/ 1110838 h 1110838"/>
              <a:gd name="connsiteX0" fmla="*/ 0 w 1057906"/>
              <a:gd name="connsiteY0" fmla="*/ 87138 h 2326013"/>
              <a:gd name="connsiteX1" fmla="*/ 572485 w 1057906"/>
              <a:gd name="connsiteY1" fmla="*/ 300444 h 2326013"/>
              <a:gd name="connsiteX2" fmla="*/ 1057906 w 1057906"/>
              <a:gd name="connsiteY2" fmla="*/ 2326012 h 2326013"/>
              <a:gd name="connsiteX0" fmla="*/ 0 w 1057906"/>
              <a:gd name="connsiteY0" fmla="*/ 27938 h 2266812"/>
              <a:gd name="connsiteX1" fmla="*/ 678156 w 1057906"/>
              <a:gd name="connsiteY1" fmla="*/ 598687 h 2266812"/>
              <a:gd name="connsiteX2" fmla="*/ 1057906 w 1057906"/>
              <a:gd name="connsiteY2" fmla="*/ 2266812 h 2266812"/>
              <a:gd name="connsiteX0" fmla="*/ 0 w 1057906"/>
              <a:gd name="connsiteY0" fmla="*/ 65491 h 2304365"/>
              <a:gd name="connsiteX1" fmla="*/ 678156 w 1057906"/>
              <a:gd name="connsiteY1" fmla="*/ 636240 h 2304365"/>
              <a:gd name="connsiteX2" fmla="*/ 1057906 w 1057906"/>
              <a:gd name="connsiteY2" fmla="*/ 2304365 h 2304365"/>
              <a:gd name="connsiteX0" fmla="*/ 0 w 1057906"/>
              <a:gd name="connsiteY0" fmla="*/ 21976 h 2260850"/>
              <a:gd name="connsiteX1" fmla="*/ 678156 w 1057906"/>
              <a:gd name="connsiteY1" fmla="*/ 592725 h 2260850"/>
              <a:gd name="connsiteX2" fmla="*/ 972173 w 1057906"/>
              <a:gd name="connsiteY2" fmla="*/ 1494522 h 2260850"/>
              <a:gd name="connsiteX3" fmla="*/ 1057906 w 1057906"/>
              <a:gd name="connsiteY3" fmla="*/ 2260850 h 2260850"/>
              <a:gd name="connsiteX0" fmla="*/ 0 w 1057906"/>
              <a:gd name="connsiteY0" fmla="*/ 21976 h 2260850"/>
              <a:gd name="connsiteX1" fmla="*/ 678156 w 1057906"/>
              <a:gd name="connsiteY1" fmla="*/ 592725 h 2260850"/>
              <a:gd name="connsiteX2" fmla="*/ 972173 w 1057906"/>
              <a:gd name="connsiteY2" fmla="*/ 1494522 h 2260850"/>
              <a:gd name="connsiteX3" fmla="*/ 1057906 w 1057906"/>
              <a:gd name="connsiteY3" fmla="*/ 2260850 h 2260850"/>
              <a:gd name="connsiteX0" fmla="*/ 0 w 1057906"/>
              <a:gd name="connsiteY0" fmla="*/ 19515 h 2258389"/>
              <a:gd name="connsiteX1" fmla="*/ 678156 w 1057906"/>
              <a:gd name="connsiteY1" fmla="*/ 590264 h 2258389"/>
              <a:gd name="connsiteX2" fmla="*/ 776681 w 1057906"/>
              <a:gd name="connsiteY2" fmla="*/ 1052129 h 2258389"/>
              <a:gd name="connsiteX3" fmla="*/ 972173 w 1057906"/>
              <a:gd name="connsiteY3" fmla="*/ 1492061 h 2258389"/>
              <a:gd name="connsiteX4" fmla="*/ 1057906 w 1057906"/>
              <a:gd name="connsiteY4" fmla="*/ 2258389 h 2258389"/>
              <a:gd name="connsiteX0" fmla="*/ 0 w 1057906"/>
              <a:gd name="connsiteY0" fmla="*/ 19515 h 2258389"/>
              <a:gd name="connsiteX1" fmla="*/ 678156 w 1057906"/>
              <a:gd name="connsiteY1" fmla="*/ 590264 h 2258389"/>
              <a:gd name="connsiteX2" fmla="*/ 776681 w 1057906"/>
              <a:gd name="connsiteY2" fmla="*/ 1052129 h 2258389"/>
              <a:gd name="connsiteX3" fmla="*/ 972173 w 1057906"/>
              <a:gd name="connsiteY3" fmla="*/ 1492061 h 2258389"/>
              <a:gd name="connsiteX4" fmla="*/ 1057906 w 1057906"/>
              <a:gd name="connsiteY4" fmla="*/ 2258389 h 2258389"/>
              <a:gd name="connsiteX0" fmla="*/ 0 w 1057906"/>
              <a:gd name="connsiteY0" fmla="*/ 58376 h 2297250"/>
              <a:gd name="connsiteX1" fmla="*/ 575127 w 1057906"/>
              <a:gd name="connsiteY1" fmla="*/ 198359 h 2297250"/>
              <a:gd name="connsiteX2" fmla="*/ 776681 w 1057906"/>
              <a:gd name="connsiteY2" fmla="*/ 1090990 h 2297250"/>
              <a:gd name="connsiteX3" fmla="*/ 972173 w 1057906"/>
              <a:gd name="connsiteY3" fmla="*/ 1530922 h 2297250"/>
              <a:gd name="connsiteX4" fmla="*/ 1057906 w 1057906"/>
              <a:gd name="connsiteY4" fmla="*/ 2297250 h 229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7906" h="2297250">
                <a:moveTo>
                  <a:pt x="0" y="58376"/>
                </a:moveTo>
                <a:cubicBezTo>
                  <a:pt x="60463" y="-68348"/>
                  <a:pt x="445680" y="26257"/>
                  <a:pt x="575127" y="198359"/>
                </a:cubicBezTo>
                <a:cubicBezTo>
                  <a:pt x="704574" y="370461"/>
                  <a:pt x="762021" y="885700"/>
                  <a:pt x="776681" y="1090990"/>
                </a:cubicBezTo>
                <a:cubicBezTo>
                  <a:pt x="825684" y="1241290"/>
                  <a:pt x="933228" y="1313076"/>
                  <a:pt x="972173" y="1530922"/>
                </a:cubicBezTo>
                <a:cubicBezTo>
                  <a:pt x="1035465" y="1808943"/>
                  <a:pt x="1035692" y="2169529"/>
                  <a:pt x="1057906" y="2297250"/>
                </a:cubicBezTo>
              </a:path>
            </a:pathLst>
          </a:custGeom>
          <a:noFill/>
          <a:ln w="57150">
            <a:solidFill>
              <a:schemeClr val="accent6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Freeform 60"/>
          <p:cNvSpPr/>
          <p:nvPr/>
        </p:nvSpPr>
        <p:spPr>
          <a:xfrm>
            <a:off x="4320851" y="2426216"/>
            <a:ext cx="2484783" cy="349358"/>
          </a:xfrm>
          <a:custGeom>
            <a:avLst/>
            <a:gdLst>
              <a:gd name="connsiteX0" fmla="*/ 0 w 288235"/>
              <a:gd name="connsiteY0" fmla="*/ 626165 h 626165"/>
              <a:gd name="connsiteX1" fmla="*/ 168965 w 288235"/>
              <a:gd name="connsiteY1" fmla="*/ 268356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79513 w 288235"/>
              <a:gd name="connsiteY1" fmla="*/ 308112 h 626165"/>
              <a:gd name="connsiteX2" fmla="*/ 288235 w 288235"/>
              <a:gd name="connsiteY2" fmla="*/ 0 h 626165"/>
              <a:gd name="connsiteX0" fmla="*/ 0 w 577949"/>
              <a:gd name="connsiteY0" fmla="*/ 444124 h 2691001"/>
              <a:gd name="connsiteX1" fmla="*/ 79513 w 577949"/>
              <a:gd name="connsiteY1" fmla="*/ 126071 h 2691001"/>
              <a:gd name="connsiteX2" fmla="*/ 577949 w 577949"/>
              <a:gd name="connsiteY2" fmla="*/ 2688837 h 2691001"/>
              <a:gd name="connsiteX0" fmla="*/ 0 w 651856"/>
              <a:gd name="connsiteY0" fmla="*/ 577967 h 4702450"/>
              <a:gd name="connsiteX1" fmla="*/ 79513 w 651856"/>
              <a:gd name="connsiteY1" fmla="*/ 259914 h 4702450"/>
              <a:gd name="connsiteX2" fmla="*/ 651856 w 651856"/>
              <a:gd name="connsiteY2" fmla="*/ 4701156 h 4702450"/>
              <a:gd name="connsiteX0" fmla="*/ 0 w 651856"/>
              <a:gd name="connsiteY0" fmla="*/ 606969 h 4731442"/>
              <a:gd name="connsiteX1" fmla="*/ 236195 w 651856"/>
              <a:gd name="connsiteY1" fmla="*/ 253475 h 4731442"/>
              <a:gd name="connsiteX2" fmla="*/ 651856 w 651856"/>
              <a:gd name="connsiteY2" fmla="*/ 4730158 h 4731442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651856 w 651856"/>
              <a:gd name="connsiteY3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483349 w 651856"/>
              <a:gd name="connsiteY3" fmla="*/ 2920791 h 4480278"/>
              <a:gd name="connsiteX4" fmla="*/ 651856 w 651856"/>
              <a:gd name="connsiteY4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477436 w 651856"/>
              <a:gd name="connsiteY3" fmla="*/ 3062561 h 4480278"/>
              <a:gd name="connsiteX4" fmla="*/ 651856 w 651856"/>
              <a:gd name="connsiteY4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651856 w 651856"/>
              <a:gd name="connsiteY3" fmla="*/ 4480278 h 4480278"/>
              <a:gd name="connsiteX0" fmla="*/ 0 w 651856"/>
              <a:gd name="connsiteY0" fmla="*/ 606969 h 4730158"/>
              <a:gd name="connsiteX1" fmla="*/ 236195 w 651856"/>
              <a:gd name="connsiteY1" fmla="*/ 253475 h 4730158"/>
              <a:gd name="connsiteX2" fmla="*/ 651856 w 651856"/>
              <a:gd name="connsiteY2" fmla="*/ 4730158 h 4730158"/>
              <a:gd name="connsiteX0" fmla="*/ 0 w 787923"/>
              <a:gd name="connsiteY0" fmla="*/ 3984898 h 4001093"/>
              <a:gd name="connsiteX1" fmla="*/ 236195 w 787923"/>
              <a:gd name="connsiteY1" fmla="*/ 3631404 h 4001093"/>
              <a:gd name="connsiteX2" fmla="*/ 787923 w 787923"/>
              <a:gd name="connsiteY2" fmla="*/ 147264 h 4001093"/>
              <a:gd name="connsiteX0" fmla="*/ 0 w 787923"/>
              <a:gd name="connsiteY0" fmla="*/ 4170132 h 4170132"/>
              <a:gd name="connsiteX1" fmla="*/ 340618 w 787923"/>
              <a:gd name="connsiteY1" fmla="*/ 1298796 h 4170132"/>
              <a:gd name="connsiteX2" fmla="*/ 787923 w 787923"/>
              <a:gd name="connsiteY2" fmla="*/ 332498 h 4170132"/>
              <a:gd name="connsiteX0" fmla="*/ 0 w 791087"/>
              <a:gd name="connsiteY0" fmla="*/ 2890898 h 2890898"/>
              <a:gd name="connsiteX1" fmla="*/ 340618 w 791087"/>
              <a:gd name="connsiteY1" fmla="*/ 19562 h 2890898"/>
              <a:gd name="connsiteX2" fmla="*/ 791087 w 791087"/>
              <a:gd name="connsiteY2" fmla="*/ 1830292 h 2890898"/>
              <a:gd name="connsiteX0" fmla="*/ 0 w 791087"/>
              <a:gd name="connsiteY0" fmla="*/ 2386444 h 2386444"/>
              <a:gd name="connsiteX1" fmla="*/ 384919 w 791087"/>
              <a:gd name="connsiteY1" fmla="*/ 33488 h 2386444"/>
              <a:gd name="connsiteX2" fmla="*/ 791087 w 791087"/>
              <a:gd name="connsiteY2" fmla="*/ 1325838 h 238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1087" h="2386444">
                <a:moveTo>
                  <a:pt x="0" y="2386444"/>
                </a:moveTo>
                <a:cubicBezTo>
                  <a:pt x="60463" y="2259720"/>
                  <a:pt x="253071" y="210256"/>
                  <a:pt x="384919" y="33488"/>
                </a:cubicBezTo>
                <a:cubicBezTo>
                  <a:pt x="516767" y="-143280"/>
                  <a:pt x="704491" y="393196"/>
                  <a:pt x="791087" y="1325838"/>
                </a:cubicBezTo>
              </a:path>
            </a:pathLst>
          </a:custGeom>
          <a:noFill/>
          <a:ln w="57150">
            <a:solidFill>
              <a:schemeClr val="accent2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0" name="Group 19"/>
          <p:cNvGrpSpPr/>
          <p:nvPr/>
        </p:nvGrpSpPr>
        <p:grpSpPr>
          <a:xfrm>
            <a:off x="8771945" y="425908"/>
            <a:ext cx="1180439" cy="1765399"/>
            <a:chOff x="6434102" y="524230"/>
            <a:chExt cx="1180439" cy="1765399"/>
          </a:xfrm>
        </p:grpSpPr>
        <p:pic>
          <p:nvPicPr>
            <p:cNvPr id="6167" name="Picture 23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34102" y="524230"/>
              <a:ext cx="1180438" cy="13620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3" name="TextBox 62"/>
            <p:cNvSpPr txBox="1"/>
            <p:nvPr/>
          </p:nvSpPr>
          <p:spPr>
            <a:xfrm>
              <a:off x="6434103" y="1889519"/>
              <a:ext cx="1180438" cy="40011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>
                  <a:solidFill>
                    <a:schemeClr val="bg1"/>
                  </a:solidFill>
                </a:rPr>
                <a:t>Haplogroup</a:t>
              </a:r>
              <a:r>
                <a:rPr lang="en-US" sz="1000" b="1" dirty="0">
                  <a:solidFill>
                    <a:schemeClr val="bg1"/>
                  </a:solidFill>
                </a:rPr>
                <a:t> </a:t>
              </a:r>
              <a:r>
                <a:rPr lang="en-US" sz="1000" b="1" dirty="0" err="1">
                  <a:solidFill>
                    <a:schemeClr val="bg1"/>
                  </a:solidFill>
                </a:rPr>
                <a:t>M3</a:t>
              </a:r>
              <a:endParaRPr lang="en-US" sz="1000" b="1" dirty="0">
                <a:solidFill>
                  <a:schemeClr val="bg1"/>
                </a:solidFill>
              </a:endParaRPr>
            </a:p>
            <a:p>
              <a:pPr algn="ctr"/>
              <a:r>
                <a:rPr lang="en-US" sz="1000" b="1" dirty="0">
                  <a:solidFill>
                    <a:schemeClr val="bg1"/>
                  </a:solidFill>
                </a:rPr>
                <a:t>10,000 BC</a:t>
              </a:r>
              <a:endParaRPr lang="en-CA" sz="1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4" name="Freeform 63"/>
          <p:cNvSpPr/>
          <p:nvPr/>
        </p:nvSpPr>
        <p:spPr>
          <a:xfrm>
            <a:off x="6315301" y="2561138"/>
            <a:ext cx="3546148" cy="2316194"/>
          </a:xfrm>
          <a:custGeom>
            <a:avLst/>
            <a:gdLst>
              <a:gd name="connsiteX0" fmla="*/ 0 w 288235"/>
              <a:gd name="connsiteY0" fmla="*/ 626165 h 626165"/>
              <a:gd name="connsiteX1" fmla="*/ 168965 w 288235"/>
              <a:gd name="connsiteY1" fmla="*/ 268356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79513 w 288235"/>
              <a:gd name="connsiteY1" fmla="*/ 308112 h 626165"/>
              <a:gd name="connsiteX2" fmla="*/ 288235 w 288235"/>
              <a:gd name="connsiteY2" fmla="*/ 0 h 626165"/>
              <a:gd name="connsiteX0" fmla="*/ 0 w 577949"/>
              <a:gd name="connsiteY0" fmla="*/ 444124 h 2691001"/>
              <a:gd name="connsiteX1" fmla="*/ 79513 w 577949"/>
              <a:gd name="connsiteY1" fmla="*/ 126071 h 2691001"/>
              <a:gd name="connsiteX2" fmla="*/ 577949 w 577949"/>
              <a:gd name="connsiteY2" fmla="*/ 2688837 h 2691001"/>
              <a:gd name="connsiteX0" fmla="*/ 0 w 651856"/>
              <a:gd name="connsiteY0" fmla="*/ 577967 h 4702450"/>
              <a:gd name="connsiteX1" fmla="*/ 79513 w 651856"/>
              <a:gd name="connsiteY1" fmla="*/ 259914 h 4702450"/>
              <a:gd name="connsiteX2" fmla="*/ 651856 w 651856"/>
              <a:gd name="connsiteY2" fmla="*/ 4701156 h 4702450"/>
              <a:gd name="connsiteX0" fmla="*/ 0 w 651856"/>
              <a:gd name="connsiteY0" fmla="*/ 606969 h 4731442"/>
              <a:gd name="connsiteX1" fmla="*/ 236195 w 651856"/>
              <a:gd name="connsiteY1" fmla="*/ 253475 h 4731442"/>
              <a:gd name="connsiteX2" fmla="*/ 651856 w 651856"/>
              <a:gd name="connsiteY2" fmla="*/ 4730158 h 4731442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651856 w 651856"/>
              <a:gd name="connsiteY3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483349 w 651856"/>
              <a:gd name="connsiteY3" fmla="*/ 2920791 h 4480278"/>
              <a:gd name="connsiteX4" fmla="*/ 651856 w 651856"/>
              <a:gd name="connsiteY4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477436 w 651856"/>
              <a:gd name="connsiteY3" fmla="*/ 3062561 h 4480278"/>
              <a:gd name="connsiteX4" fmla="*/ 651856 w 651856"/>
              <a:gd name="connsiteY4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651856 w 651856"/>
              <a:gd name="connsiteY3" fmla="*/ 4480278 h 4480278"/>
              <a:gd name="connsiteX0" fmla="*/ 0 w 651856"/>
              <a:gd name="connsiteY0" fmla="*/ 606969 h 4730158"/>
              <a:gd name="connsiteX1" fmla="*/ 236195 w 651856"/>
              <a:gd name="connsiteY1" fmla="*/ 253475 h 4730158"/>
              <a:gd name="connsiteX2" fmla="*/ 651856 w 651856"/>
              <a:gd name="connsiteY2" fmla="*/ 4730158 h 4730158"/>
              <a:gd name="connsiteX0" fmla="*/ 0 w 787923"/>
              <a:gd name="connsiteY0" fmla="*/ 3984898 h 4001093"/>
              <a:gd name="connsiteX1" fmla="*/ 236195 w 787923"/>
              <a:gd name="connsiteY1" fmla="*/ 3631404 h 4001093"/>
              <a:gd name="connsiteX2" fmla="*/ 787923 w 787923"/>
              <a:gd name="connsiteY2" fmla="*/ 147264 h 4001093"/>
              <a:gd name="connsiteX0" fmla="*/ 0 w 787923"/>
              <a:gd name="connsiteY0" fmla="*/ 4170132 h 4170132"/>
              <a:gd name="connsiteX1" fmla="*/ 340618 w 787923"/>
              <a:gd name="connsiteY1" fmla="*/ 1298796 h 4170132"/>
              <a:gd name="connsiteX2" fmla="*/ 787923 w 787923"/>
              <a:gd name="connsiteY2" fmla="*/ 332498 h 4170132"/>
              <a:gd name="connsiteX0" fmla="*/ 0 w 791087"/>
              <a:gd name="connsiteY0" fmla="*/ 2890898 h 2890898"/>
              <a:gd name="connsiteX1" fmla="*/ 340618 w 791087"/>
              <a:gd name="connsiteY1" fmla="*/ 19562 h 2890898"/>
              <a:gd name="connsiteX2" fmla="*/ 791087 w 791087"/>
              <a:gd name="connsiteY2" fmla="*/ 1830292 h 2890898"/>
              <a:gd name="connsiteX0" fmla="*/ 0 w 791087"/>
              <a:gd name="connsiteY0" fmla="*/ 2386444 h 2386444"/>
              <a:gd name="connsiteX1" fmla="*/ 384919 w 791087"/>
              <a:gd name="connsiteY1" fmla="*/ 33488 h 2386444"/>
              <a:gd name="connsiteX2" fmla="*/ 791087 w 791087"/>
              <a:gd name="connsiteY2" fmla="*/ 1325838 h 2386444"/>
              <a:gd name="connsiteX0" fmla="*/ 0 w 946952"/>
              <a:gd name="connsiteY0" fmla="*/ 284325 h 1350050"/>
              <a:gd name="connsiteX1" fmla="*/ 540784 w 946952"/>
              <a:gd name="connsiteY1" fmla="*/ 57700 h 1350050"/>
              <a:gd name="connsiteX2" fmla="*/ 946952 w 946952"/>
              <a:gd name="connsiteY2" fmla="*/ 1350050 h 1350050"/>
              <a:gd name="connsiteX0" fmla="*/ 0 w 946952"/>
              <a:gd name="connsiteY0" fmla="*/ 45113 h 1110838"/>
              <a:gd name="connsiteX1" fmla="*/ 572485 w 946952"/>
              <a:gd name="connsiteY1" fmla="*/ 258419 h 1110838"/>
              <a:gd name="connsiteX2" fmla="*/ 946952 w 946952"/>
              <a:gd name="connsiteY2" fmla="*/ 1110838 h 1110838"/>
              <a:gd name="connsiteX0" fmla="*/ 0 w 1057906"/>
              <a:gd name="connsiteY0" fmla="*/ 87138 h 2326013"/>
              <a:gd name="connsiteX1" fmla="*/ 572485 w 1057906"/>
              <a:gd name="connsiteY1" fmla="*/ 300444 h 2326013"/>
              <a:gd name="connsiteX2" fmla="*/ 1057906 w 1057906"/>
              <a:gd name="connsiteY2" fmla="*/ 2326012 h 2326013"/>
              <a:gd name="connsiteX0" fmla="*/ 0 w 1057906"/>
              <a:gd name="connsiteY0" fmla="*/ 27938 h 2266812"/>
              <a:gd name="connsiteX1" fmla="*/ 678156 w 1057906"/>
              <a:gd name="connsiteY1" fmla="*/ 598687 h 2266812"/>
              <a:gd name="connsiteX2" fmla="*/ 1057906 w 1057906"/>
              <a:gd name="connsiteY2" fmla="*/ 2266812 h 2266812"/>
              <a:gd name="connsiteX0" fmla="*/ 0 w 1057906"/>
              <a:gd name="connsiteY0" fmla="*/ 65491 h 2304365"/>
              <a:gd name="connsiteX1" fmla="*/ 678156 w 1057906"/>
              <a:gd name="connsiteY1" fmla="*/ 636240 h 2304365"/>
              <a:gd name="connsiteX2" fmla="*/ 1057906 w 1057906"/>
              <a:gd name="connsiteY2" fmla="*/ 2304365 h 2304365"/>
              <a:gd name="connsiteX0" fmla="*/ 0 w 1057906"/>
              <a:gd name="connsiteY0" fmla="*/ 21976 h 2260850"/>
              <a:gd name="connsiteX1" fmla="*/ 678156 w 1057906"/>
              <a:gd name="connsiteY1" fmla="*/ 592725 h 2260850"/>
              <a:gd name="connsiteX2" fmla="*/ 972173 w 1057906"/>
              <a:gd name="connsiteY2" fmla="*/ 1494522 h 2260850"/>
              <a:gd name="connsiteX3" fmla="*/ 1057906 w 1057906"/>
              <a:gd name="connsiteY3" fmla="*/ 2260850 h 2260850"/>
              <a:gd name="connsiteX0" fmla="*/ 0 w 1057906"/>
              <a:gd name="connsiteY0" fmla="*/ 21976 h 2260850"/>
              <a:gd name="connsiteX1" fmla="*/ 678156 w 1057906"/>
              <a:gd name="connsiteY1" fmla="*/ 592725 h 2260850"/>
              <a:gd name="connsiteX2" fmla="*/ 972173 w 1057906"/>
              <a:gd name="connsiteY2" fmla="*/ 1494522 h 2260850"/>
              <a:gd name="connsiteX3" fmla="*/ 1057906 w 1057906"/>
              <a:gd name="connsiteY3" fmla="*/ 2260850 h 2260850"/>
              <a:gd name="connsiteX0" fmla="*/ 0 w 1057906"/>
              <a:gd name="connsiteY0" fmla="*/ 19515 h 2258389"/>
              <a:gd name="connsiteX1" fmla="*/ 678156 w 1057906"/>
              <a:gd name="connsiteY1" fmla="*/ 590264 h 2258389"/>
              <a:gd name="connsiteX2" fmla="*/ 776681 w 1057906"/>
              <a:gd name="connsiteY2" fmla="*/ 1052129 h 2258389"/>
              <a:gd name="connsiteX3" fmla="*/ 972173 w 1057906"/>
              <a:gd name="connsiteY3" fmla="*/ 1492061 h 2258389"/>
              <a:gd name="connsiteX4" fmla="*/ 1057906 w 1057906"/>
              <a:gd name="connsiteY4" fmla="*/ 2258389 h 2258389"/>
              <a:gd name="connsiteX0" fmla="*/ 0 w 1057906"/>
              <a:gd name="connsiteY0" fmla="*/ 19515 h 2258389"/>
              <a:gd name="connsiteX1" fmla="*/ 678156 w 1057906"/>
              <a:gd name="connsiteY1" fmla="*/ 590264 h 2258389"/>
              <a:gd name="connsiteX2" fmla="*/ 776681 w 1057906"/>
              <a:gd name="connsiteY2" fmla="*/ 1052129 h 2258389"/>
              <a:gd name="connsiteX3" fmla="*/ 972173 w 1057906"/>
              <a:gd name="connsiteY3" fmla="*/ 1492061 h 2258389"/>
              <a:gd name="connsiteX4" fmla="*/ 1057906 w 1057906"/>
              <a:gd name="connsiteY4" fmla="*/ 2258389 h 2258389"/>
              <a:gd name="connsiteX0" fmla="*/ 0 w 1057906"/>
              <a:gd name="connsiteY0" fmla="*/ 58376 h 2297250"/>
              <a:gd name="connsiteX1" fmla="*/ 575127 w 1057906"/>
              <a:gd name="connsiteY1" fmla="*/ 198359 h 2297250"/>
              <a:gd name="connsiteX2" fmla="*/ 776681 w 1057906"/>
              <a:gd name="connsiteY2" fmla="*/ 1090990 h 2297250"/>
              <a:gd name="connsiteX3" fmla="*/ 972173 w 1057906"/>
              <a:gd name="connsiteY3" fmla="*/ 1530922 h 2297250"/>
              <a:gd name="connsiteX4" fmla="*/ 1057906 w 1057906"/>
              <a:gd name="connsiteY4" fmla="*/ 2297250 h 229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7906" h="2297250">
                <a:moveTo>
                  <a:pt x="0" y="58376"/>
                </a:moveTo>
                <a:cubicBezTo>
                  <a:pt x="60463" y="-68348"/>
                  <a:pt x="445680" y="26257"/>
                  <a:pt x="575127" y="198359"/>
                </a:cubicBezTo>
                <a:cubicBezTo>
                  <a:pt x="704574" y="370461"/>
                  <a:pt x="762021" y="885700"/>
                  <a:pt x="776681" y="1090990"/>
                </a:cubicBezTo>
                <a:cubicBezTo>
                  <a:pt x="825684" y="1241290"/>
                  <a:pt x="933228" y="1313076"/>
                  <a:pt x="972173" y="1530922"/>
                </a:cubicBezTo>
                <a:cubicBezTo>
                  <a:pt x="1035465" y="1808943"/>
                  <a:pt x="1035692" y="2169529"/>
                  <a:pt x="1057906" y="2297250"/>
                </a:cubicBezTo>
              </a:path>
            </a:pathLst>
          </a:custGeom>
          <a:noFill/>
          <a:ln w="57150">
            <a:solidFill>
              <a:schemeClr val="bg2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1" name="Group 20"/>
          <p:cNvGrpSpPr/>
          <p:nvPr/>
        </p:nvGrpSpPr>
        <p:grpSpPr>
          <a:xfrm>
            <a:off x="10500409" y="457080"/>
            <a:ext cx="1682685" cy="1765398"/>
            <a:chOff x="7613979" y="524231"/>
            <a:chExt cx="1682685" cy="1765398"/>
          </a:xfrm>
        </p:grpSpPr>
        <p:pic>
          <p:nvPicPr>
            <p:cNvPr id="6168" name="Picture 24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14541" y="524231"/>
              <a:ext cx="1682123" cy="13901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6" name="TextBox 65"/>
            <p:cNvSpPr txBox="1"/>
            <p:nvPr/>
          </p:nvSpPr>
          <p:spPr>
            <a:xfrm>
              <a:off x="7613979" y="1889519"/>
              <a:ext cx="1681200" cy="400110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>
                  <a:solidFill>
                    <a:schemeClr val="bg1"/>
                  </a:solidFill>
                </a:rPr>
                <a:t>Haplogroup</a:t>
              </a:r>
              <a:r>
                <a:rPr lang="en-US" sz="1000" b="1" dirty="0">
                  <a:solidFill>
                    <a:schemeClr val="bg1"/>
                  </a:solidFill>
                </a:rPr>
                <a:t> </a:t>
              </a:r>
              <a:r>
                <a:rPr lang="en-US" sz="1000" b="1" dirty="0" err="1">
                  <a:solidFill>
                    <a:schemeClr val="bg1"/>
                  </a:solidFill>
                </a:rPr>
                <a:t>M231</a:t>
              </a:r>
              <a:endParaRPr lang="en-US" sz="1000" b="1" dirty="0">
                <a:solidFill>
                  <a:schemeClr val="bg1"/>
                </a:solidFill>
              </a:endParaRPr>
            </a:p>
            <a:p>
              <a:pPr algn="ctr"/>
              <a:r>
                <a:rPr lang="en-US" sz="1000" b="1" dirty="0">
                  <a:solidFill>
                    <a:schemeClr val="bg1"/>
                  </a:solidFill>
                </a:rPr>
                <a:t>Undetermined</a:t>
              </a:r>
              <a:endParaRPr lang="en-CA" sz="1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7" name="Freeform 66"/>
          <p:cNvSpPr/>
          <p:nvPr/>
        </p:nvSpPr>
        <p:spPr>
          <a:xfrm flipH="1">
            <a:off x="2442314" y="2646363"/>
            <a:ext cx="1510787" cy="265932"/>
          </a:xfrm>
          <a:custGeom>
            <a:avLst/>
            <a:gdLst>
              <a:gd name="connsiteX0" fmla="*/ 0 w 288235"/>
              <a:gd name="connsiteY0" fmla="*/ 626165 h 626165"/>
              <a:gd name="connsiteX1" fmla="*/ 168965 w 288235"/>
              <a:gd name="connsiteY1" fmla="*/ 268356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79513 w 288235"/>
              <a:gd name="connsiteY1" fmla="*/ 308112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133468 w 288235"/>
              <a:gd name="connsiteY1" fmla="*/ 82719 h 626165"/>
              <a:gd name="connsiteX2" fmla="*/ 288235 w 288235"/>
              <a:gd name="connsiteY2" fmla="*/ 0 h 626165"/>
              <a:gd name="connsiteX0" fmla="*/ 0 w 413184"/>
              <a:gd name="connsiteY0" fmla="*/ 547246 h 547246"/>
              <a:gd name="connsiteX1" fmla="*/ 133468 w 413184"/>
              <a:gd name="connsiteY1" fmla="*/ 3800 h 547246"/>
              <a:gd name="connsiteX2" fmla="*/ 413184 w 413184"/>
              <a:gd name="connsiteY2" fmla="*/ 269415 h 547246"/>
              <a:gd name="connsiteX0" fmla="*/ 0 w 413184"/>
              <a:gd name="connsiteY0" fmla="*/ 405776 h 405776"/>
              <a:gd name="connsiteX1" fmla="*/ 230019 w 413184"/>
              <a:gd name="connsiteY1" fmla="*/ 5762 h 405776"/>
              <a:gd name="connsiteX2" fmla="*/ 413184 w 413184"/>
              <a:gd name="connsiteY2" fmla="*/ 127945 h 405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3184" h="405776">
                <a:moveTo>
                  <a:pt x="0" y="405776"/>
                </a:moveTo>
                <a:cubicBezTo>
                  <a:pt x="60463" y="279052"/>
                  <a:pt x="161155" y="52067"/>
                  <a:pt x="230019" y="5762"/>
                </a:cubicBezTo>
                <a:cubicBezTo>
                  <a:pt x="298883" y="-40543"/>
                  <a:pt x="377568" y="209942"/>
                  <a:pt x="413184" y="127945"/>
                </a:cubicBezTo>
              </a:path>
            </a:pathLst>
          </a:custGeom>
          <a:noFill/>
          <a:ln w="57150">
            <a:solidFill>
              <a:schemeClr val="accent2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Freeform 25"/>
          <p:cNvSpPr/>
          <p:nvPr/>
        </p:nvSpPr>
        <p:spPr>
          <a:xfrm>
            <a:off x="3075146" y="2785513"/>
            <a:ext cx="2484783" cy="640590"/>
          </a:xfrm>
          <a:custGeom>
            <a:avLst/>
            <a:gdLst>
              <a:gd name="connsiteX0" fmla="*/ 0 w 288235"/>
              <a:gd name="connsiteY0" fmla="*/ 626165 h 626165"/>
              <a:gd name="connsiteX1" fmla="*/ 168965 w 288235"/>
              <a:gd name="connsiteY1" fmla="*/ 268356 h 626165"/>
              <a:gd name="connsiteX2" fmla="*/ 288235 w 288235"/>
              <a:gd name="connsiteY2" fmla="*/ 0 h 626165"/>
              <a:gd name="connsiteX0" fmla="*/ 0 w 288235"/>
              <a:gd name="connsiteY0" fmla="*/ 626165 h 626165"/>
              <a:gd name="connsiteX1" fmla="*/ 79513 w 288235"/>
              <a:gd name="connsiteY1" fmla="*/ 308112 h 626165"/>
              <a:gd name="connsiteX2" fmla="*/ 288235 w 288235"/>
              <a:gd name="connsiteY2" fmla="*/ 0 h 626165"/>
              <a:gd name="connsiteX0" fmla="*/ 0 w 577949"/>
              <a:gd name="connsiteY0" fmla="*/ 444124 h 2691001"/>
              <a:gd name="connsiteX1" fmla="*/ 79513 w 577949"/>
              <a:gd name="connsiteY1" fmla="*/ 126071 h 2691001"/>
              <a:gd name="connsiteX2" fmla="*/ 577949 w 577949"/>
              <a:gd name="connsiteY2" fmla="*/ 2688837 h 2691001"/>
              <a:gd name="connsiteX0" fmla="*/ 0 w 651856"/>
              <a:gd name="connsiteY0" fmla="*/ 577967 h 4702450"/>
              <a:gd name="connsiteX1" fmla="*/ 79513 w 651856"/>
              <a:gd name="connsiteY1" fmla="*/ 259914 h 4702450"/>
              <a:gd name="connsiteX2" fmla="*/ 651856 w 651856"/>
              <a:gd name="connsiteY2" fmla="*/ 4701156 h 4702450"/>
              <a:gd name="connsiteX0" fmla="*/ 0 w 651856"/>
              <a:gd name="connsiteY0" fmla="*/ 606969 h 4731442"/>
              <a:gd name="connsiteX1" fmla="*/ 236195 w 651856"/>
              <a:gd name="connsiteY1" fmla="*/ 253475 h 4731442"/>
              <a:gd name="connsiteX2" fmla="*/ 651856 w 651856"/>
              <a:gd name="connsiteY2" fmla="*/ 4730158 h 4731442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651856 w 651856"/>
              <a:gd name="connsiteY3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483349 w 651856"/>
              <a:gd name="connsiteY3" fmla="*/ 2920791 h 4480278"/>
              <a:gd name="connsiteX4" fmla="*/ 651856 w 651856"/>
              <a:gd name="connsiteY4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477436 w 651856"/>
              <a:gd name="connsiteY3" fmla="*/ 3062561 h 4480278"/>
              <a:gd name="connsiteX4" fmla="*/ 651856 w 651856"/>
              <a:gd name="connsiteY4" fmla="*/ 4480278 h 4480278"/>
              <a:gd name="connsiteX0" fmla="*/ 0 w 651856"/>
              <a:gd name="connsiteY0" fmla="*/ 357089 h 4480278"/>
              <a:gd name="connsiteX1" fmla="*/ 236195 w 651856"/>
              <a:gd name="connsiteY1" fmla="*/ 3595 h 4480278"/>
              <a:gd name="connsiteX2" fmla="*/ 406486 w 651856"/>
              <a:gd name="connsiteY2" fmla="*/ 581555 h 4480278"/>
              <a:gd name="connsiteX3" fmla="*/ 651856 w 651856"/>
              <a:gd name="connsiteY3" fmla="*/ 4480278 h 4480278"/>
              <a:gd name="connsiteX0" fmla="*/ 0 w 651856"/>
              <a:gd name="connsiteY0" fmla="*/ 606969 h 4730158"/>
              <a:gd name="connsiteX1" fmla="*/ 236195 w 651856"/>
              <a:gd name="connsiteY1" fmla="*/ 253475 h 4730158"/>
              <a:gd name="connsiteX2" fmla="*/ 651856 w 651856"/>
              <a:gd name="connsiteY2" fmla="*/ 4730158 h 4730158"/>
              <a:gd name="connsiteX0" fmla="*/ 0 w 787923"/>
              <a:gd name="connsiteY0" fmla="*/ 3984898 h 4001093"/>
              <a:gd name="connsiteX1" fmla="*/ 236195 w 787923"/>
              <a:gd name="connsiteY1" fmla="*/ 3631404 h 4001093"/>
              <a:gd name="connsiteX2" fmla="*/ 787923 w 787923"/>
              <a:gd name="connsiteY2" fmla="*/ 147264 h 4001093"/>
              <a:gd name="connsiteX0" fmla="*/ 0 w 787923"/>
              <a:gd name="connsiteY0" fmla="*/ 4170132 h 4170132"/>
              <a:gd name="connsiteX1" fmla="*/ 340618 w 787923"/>
              <a:gd name="connsiteY1" fmla="*/ 1298796 h 4170132"/>
              <a:gd name="connsiteX2" fmla="*/ 787923 w 787923"/>
              <a:gd name="connsiteY2" fmla="*/ 332498 h 4170132"/>
              <a:gd name="connsiteX0" fmla="*/ 0 w 791087"/>
              <a:gd name="connsiteY0" fmla="*/ 2890898 h 2890898"/>
              <a:gd name="connsiteX1" fmla="*/ 340618 w 791087"/>
              <a:gd name="connsiteY1" fmla="*/ 19562 h 2890898"/>
              <a:gd name="connsiteX2" fmla="*/ 791087 w 791087"/>
              <a:gd name="connsiteY2" fmla="*/ 1830292 h 2890898"/>
              <a:gd name="connsiteX0" fmla="*/ 0 w 791087"/>
              <a:gd name="connsiteY0" fmla="*/ 2386444 h 2386444"/>
              <a:gd name="connsiteX1" fmla="*/ 384919 w 791087"/>
              <a:gd name="connsiteY1" fmla="*/ 33488 h 2386444"/>
              <a:gd name="connsiteX2" fmla="*/ 791087 w 791087"/>
              <a:gd name="connsiteY2" fmla="*/ 1325838 h 238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1087" h="2386444">
                <a:moveTo>
                  <a:pt x="0" y="2386444"/>
                </a:moveTo>
                <a:cubicBezTo>
                  <a:pt x="60463" y="2259720"/>
                  <a:pt x="253071" y="210256"/>
                  <a:pt x="384919" y="33488"/>
                </a:cubicBezTo>
                <a:cubicBezTo>
                  <a:pt x="516767" y="-143280"/>
                  <a:pt x="704491" y="393196"/>
                  <a:pt x="791087" y="1325838"/>
                </a:cubicBezTo>
              </a:path>
            </a:pathLst>
          </a:custGeom>
          <a:noFill/>
          <a:ln w="57150">
            <a:solidFill>
              <a:schemeClr val="accent6">
                <a:lumMod val="20000"/>
                <a:lumOff val="8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5781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4" grpId="0" animBg="1"/>
      <p:bldP spid="49" grpId="0" animBg="1"/>
      <p:bldP spid="52" grpId="0" animBg="1"/>
      <p:bldP spid="55" grpId="0" animBg="1"/>
      <p:bldP spid="60" grpId="0" animBg="1"/>
      <p:bldP spid="61" grpId="0" animBg="1"/>
      <p:bldP spid="64" grpId="0" animBg="1"/>
      <p:bldP spid="67" grpId="0" animBg="1"/>
      <p:bldP spid="2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19010"/>
            <a:ext cx="3146806" cy="19281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6807" y="4919010"/>
            <a:ext cx="3024847" cy="19281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171653" y="4919008"/>
            <a:ext cx="2972346" cy="1938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5F0B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 b="1" dirty="0"/>
          </a:p>
          <a:p>
            <a:pPr algn="ctr"/>
            <a:endParaRPr lang="en-US" sz="2000" b="1" dirty="0"/>
          </a:p>
          <a:p>
            <a:pPr algn="ctr"/>
            <a:r>
              <a:rPr lang="en-US" sz="2000" b="1" dirty="0" err="1"/>
              <a:t>Haplogroup</a:t>
            </a:r>
            <a:r>
              <a:rPr lang="en-US" sz="2000" b="1" dirty="0"/>
              <a:t> A</a:t>
            </a:r>
          </a:p>
          <a:p>
            <a:pPr algn="ctr"/>
            <a:r>
              <a:rPr lang="en-US" sz="2000" b="1" dirty="0"/>
              <a:t>50,000 BC</a:t>
            </a:r>
          </a:p>
          <a:p>
            <a:pPr algn="ctr"/>
            <a:endParaRPr lang="en-US" sz="2000" b="1" dirty="0"/>
          </a:p>
          <a:p>
            <a:pPr algn="ctr"/>
            <a:endParaRPr lang="en-CA" sz="2000" b="1" dirty="0"/>
          </a:p>
        </p:txBody>
      </p:sp>
    </p:spTree>
    <p:extLst>
      <p:ext uri="{BB962C8B-B14F-4D97-AF65-F5344CB8AC3E}">
        <p14:creationId xmlns:p14="http://schemas.microsoft.com/office/powerpoint/2010/main" val="1622393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591" y="3482839"/>
            <a:ext cx="4286250" cy="2476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012" y="5213904"/>
            <a:ext cx="1227100" cy="14908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898013" y="4813793"/>
            <a:ext cx="1227100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/>
              <a:t>Haplogroup</a:t>
            </a:r>
            <a:r>
              <a:rPr lang="en-US" sz="1000" b="1" dirty="0"/>
              <a:t> C</a:t>
            </a:r>
          </a:p>
          <a:p>
            <a:pPr algn="ctr"/>
            <a:r>
              <a:rPr lang="en-US" sz="1000" b="1" dirty="0"/>
              <a:t>50,000 BC</a:t>
            </a:r>
            <a:endParaRPr lang="en-CA" sz="10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4310682" y="856244"/>
            <a:ext cx="5179911" cy="3543687"/>
            <a:chOff x="2786681" y="856243"/>
            <a:chExt cx="5179911" cy="3543687"/>
          </a:xfrm>
        </p:grpSpPr>
        <p:pic>
          <p:nvPicPr>
            <p:cNvPr id="18437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86681" y="2466355"/>
              <a:ext cx="4286250" cy="19335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438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6486" y="1252332"/>
              <a:ext cx="1270106" cy="14676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6696486" y="856243"/>
              <a:ext cx="1270106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 err="1"/>
                <a:t>Haplogroup</a:t>
              </a:r>
              <a:r>
                <a:rPr lang="en-US" sz="1000" b="1" dirty="0"/>
                <a:t> </a:t>
              </a:r>
              <a:r>
                <a:rPr lang="en-US" sz="1000" b="1" dirty="0" err="1"/>
                <a:t>C3</a:t>
              </a:r>
              <a:endParaRPr lang="en-US" sz="1000" b="1" dirty="0"/>
            </a:p>
            <a:p>
              <a:pPr algn="ctr"/>
              <a:r>
                <a:rPr lang="en-US" sz="1000" b="1" dirty="0"/>
                <a:t>20,000 BC</a:t>
              </a:r>
              <a:endParaRPr lang="en-CA" sz="1000" b="1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0" y="235946"/>
            <a:ext cx="12192000" cy="52322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The </a:t>
            </a:r>
            <a:r>
              <a:rPr lang="en-US" sz="2800" b="1" dirty="0" err="1"/>
              <a:t>Genographic</a:t>
            </a:r>
            <a:r>
              <a:rPr lang="en-US" sz="2800" b="1" dirty="0"/>
              <a:t> Project: Interesting paths</a:t>
            </a:r>
            <a:endParaRPr lang="en-CA" sz="2800" b="1" dirty="0"/>
          </a:p>
        </p:txBody>
      </p:sp>
    </p:spTree>
    <p:extLst>
      <p:ext uri="{BB962C8B-B14F-4D97-AF65-F5344CB8AC3E}">
        <p14:creationId xmlns:p14="http://schemas.microsoft.com/office/powerpoint/2010/main" val="208659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44F31A-1C01-4EC2-BEBF-BB24D8B21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001"/>
            <a:ext cx="7688896" cy="6343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3E2F76-A102-41B7-BA16-65FFD9D4A92D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Putting things together</a:t>
            </a:r>
            <a:endParaRPr lang="en-CA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E7B24A-0A07-419C-BFA1-86D08AA2F4CC}"/>
              </a:ext>
            </a:extLst>
          </p:cNvPr>
          <p:cNvSpPr txBox="1"/>
          <p:nvPr/>
        </p:nvSpPr>
        <p:spPr>
          <a:xfrm>
            <a:off x="8221980" y="1672590"/>
            <a:ext cx="23913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Evolution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BC3D93B-734B-4B7F-B562-1665BD463319}"/>
              </a:ext>
            </a:extLst>
          </p:cNvPr>
          <p:cNvSpPr/>
          <p:nvPr/>
        </p:nvSpPr>
        <p:spPr>
          <a:xfrm rot="16200000">
            <a:off x="9105640" y="3137794"/>
            <a:ext cx="4772545" cy="1400175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BIOGEOGRAPHY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CA54D53-68C7-4036-B70A-6BEC53D5CC20}"/>
              </a:ext>
            </a:extLst>
          </p:cNvPr>
          <p:cNvGrpSpPr/>
          <p:nvPr/>
        </p:nvGrpSpPr>
        <p:grpSpPr>
          <a:xfrm>
            <a:off x="8382000" y="5030239"/>
            <a:ext cx="2136226" cy="1276171"/>
            <a:chOff x="8267700" y="3669030"/>
            <a:chExt cx="2136226" cy="127617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8DF7BD7-0F14-4B7E-92DD-9B6DE0F60D09}"/>
                </a:ext>
              </a:extLst>
            </p:cNvPr>
            <p:cNvSpPr txBox="1"/>
            <p:nvPr/>
          </p:nvSpPr>
          <p:spPr>
            <a:xfrm>
              <a:off x="8267700" y="4175760"/>
              <a:ext cx="213622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>
                  <a:solidFill>
                    <a:srgbClr val="0070C0"/>
                  </a:solidFill>
                </a:rPr>
                <a:t>Patterns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BD06E5F-7F6A-46D1-939A-F1F888E87A46}"/>
                </a:ext>
              </a:extLst>
            </p:cNvPr>
            <p:cNvCxnSpPr/>
            <p:nvPr/>
          </p:nvCxnSpPr>
          <p:spPr>
            <a:xfrm>
              <a:off x="8938260" y="3669030"/>
              <a:ext cx="360000" cy="72009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357DF85-CEBA-48BA-97A8-F0E489DB12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49740" y="3669030"/>
              <a:ext cx="360000" cy="72000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ACCDED1-CB3B-4D1F-ABFF-0FDE57891B27}"/>
              </a:ext>
            </a:extLst>
          </p:cNvPr>
          <p:cNvGrpSpPr/>
          <p:nvPr/>
        </p:nvGrpSpPr>
        <p:grpSpPr>
          <a:xfrm>
            <a:off x="7920990" y="2369820"/>
            <a:ext cx="2984588" cy="1348561"/>
            <a:chOff x="7920990" y="2369820"/>
            <a:chExt cx="2984588" cy="134856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1134FB-C19C-46BA-8FAE-FCA83CBD3E25}"/>
                </a:ext>
              </a:extLst>
            </p:cNvPr>
            <p:cNvSpPr txBox="1"/>
            <p:nvPr/>
          </p:nvSpPr>
          <p:spPr>
            <a:xfrm>
              <a:off x="7920990" y="2948940"/>
              <a:ext cx="134363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>
                  <a:solidFill>
                    <a:srgbClr val="0070C0"/>
                  </a:solidFill>
                </a:rPr>
                <a:t>Time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BACBA2-D342-4858-8EA9-4D57939E704C}"/>
                </a:ext>
              </a:extLst>
            </p:cNvPr>
            <p:cNvSpPr txBox="1"/>
            <p:nvPr/>
          </p:nvSpPr>
          <p:spPr>
            <a:xfrm>
              <a:off x="9353550" y="2941320"/>
              <a:ext cx="155202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>
                  <a:solidFill>
                    <a:srgbClr val="0070C0"/>
                  </a:solidFill>
                </a:rPr>
                <a:t>Space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798D9F3-8941-4C6F-991E-DFF59B9E3F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92540" y="2381250"/>
              <a:ext cx="360000" cy="72000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F3AE370-A460-4F98-A17E-8655DC38F856}"/>
                </a:ext>
              </a:extLst>
            </p:cNvPr>
            <p:cNvCxnSpPr>
              <a:cxnSpLocks/>
            </p:cNvCxnSpPr>
            <p:nvPr/>
          </p:nvCxnSpPr>
          <p:spPr>
            <a:xfrm>
              <a:off x="9336360" y="2369820"/>
              <a:ext cx="360000" cy="72000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D697B59-1F84-4C02-8D77-7E8784A477A8}"/>
              </a:ext>
            </a:extLst>
          </p:cNvPr>
          <p:cNvGrpSpPr/>
          <p:nvPr/>
        </p:nvGrpSpPr>
        <p:grpSpPr>
          <a:xfrm>
            <a:off x="7910945" y="3634394"/>
            <a:ext cx="3004349" cy="1340097"/>
            <a:chOff x="7910945" y="3634394"/>
            <a:chExt cx="3004349" cy="134009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D051069-BB64-4F15-8E08-581B7C074A1A}"/>
                </a:ext>
              </a:extLst>
            </p:cNvPr>
            <p:cNvSpPr txBox="1"/>
            <p:nvPr/>
          </p:nvSpPr>
          <p:spPr>
            <a:xfrm>
              <a:off x="7910945" y="4328160"/>
              <a:ext cx="30043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solidFill>
                    <a:srgbClr val="0070C0"/>
                  </a:solidFill>
                </a:rPr>
                <a:t>MANY SPECIES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125FDD5-1757-4918-A1E0-9C068C1EE5B8}"/>
                </a:ext>
              </a:extLst>
            </p:cNvPr>
            <p:cNvCxnSpPr/>
            <p:nvPr/>
          </p:nvCxnSpPr>
          <p:spPr>
            <a:xfrm>
              <a:off x="8914014" y="3634394"/>
              <a:ext cx="360000" cy="72009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73F1EC2-490A-416C-8C51-D7A8AEEDCA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25494" y="3634394"/>
              <a:ext cx="360000" cy="72000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06084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le:Speciation modes.sv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160" y="399356"/>
            <a:ext cx="7086600" cy="6479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SPECIATION</a:t>
            </a:r>
            <a:endParaRPr lang="en-CA" sz="2400" b="1" dirty="0"/>
          </a:p>
        </p:txBody>
      </p:sp>
    </p:spTree>
    <p:extLst>
      <p:ext uri="{BB962C8B-B14F-4D97-AF65-F5344CB8AC3E}">
        <p14:creationId xmlns:p14="http://schemas.microsoft.com/office/powerpoint/2010/main" val="543952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5127" y="1222066"/>
            <a:ext cx="7994332" cy="48141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125395"/>
            <a:ext cx="12192000" cy="52322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HOW FAST DOES IT HAPPEN?</a:t>
            </a:r>
            <a:endParaRPr lang="en-CA" sz="2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A63A1-5BFE-4312-A20A-DD13B03E90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000" y="1319644"/>
            <a:ext cx="1800000" cy="21947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331B4B-1109-48AE-B67E-9ABB5A3FFD6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6289"/>
            <a:ext cx="1800000" cy="180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F63DE-A230-4DB6-941A-D4C1C4A529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000" y="3858491"/>
            <a:ext cx="1800000" cy="1800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41D53DD-280E-4DB5-8B57-4DBB5201F021}"/>
              </a:ext>
            </a:extLst>
          </p:cNvPr>
          <p:cNvSpPr/>
          <p:nvPr/>
        </p:nvSpPr>
        <p:spPr>
          <a:xfrm>
            <a:off x="10418065" y="5623852"/>
            <a:ext cx="16986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Niles Eldredge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2B89BE-30AE-4109-86D0-E079D3BDD502}"/>
              </a:ext>
            </a:extLst>
          </p:cNvPr>
          <p:cNvSpPr/>
          <p:nvPr/>
        </p:nvSpPr>
        <p:spPr>
          <a:xfrm>
            <a:off x="10429915" y="947943"/>
            <a:ext cx="176208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Stephen Gould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47BB13-78A8-4FA0-A2E2-A672E1319A8C}"/>
              </a:ext>
            </a:extLst>
          </p:cNvPr>
          <p:cNvSpPr/>
          <p:nvPr/>
        </p:nvSpPr>
        <p:spPr>
          <a:xfrm>
            <a:off x="0" y="1152297"/>
            <a:ext cx="18019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Charles Darwin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507140-C32F-4BE4-8E8C-3D6000BDFC6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1425"/>
            <a:ext cx="1800000" cy="2250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32AF4D4-6D04-4651-95E2-A069E6C0BDE1}"/>
              </a:ext>
            </a:extLst>
          </p:cNvPr>
          <p:cNvSpPr/>
          <p:nvPr/>
        </p:nvSpPr>
        <p:spPr>
          <a:xfrm>
            <a:off x="-76200" y="5959824"/>
            <a:ext cx="195085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Richard Dawkins</a:t>
            </a:r>
          </a:p>
        </p:txBody>
      </p:sp>
    </p:spTree>
    <p:extLst>
      <p:ext uri="{BB962C8B-B14F-4D97-AF65-F5344CB8AC3E}">
        <p14:creationId xmlns:p14="http://schemas.microsoft.com/office/powerpoint/2010/main" val="1591399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Camilo Mora\AppData\Local\Microsoft\Windows\Temporary Internet Files\Low\Content.IE5\DYRQ03QL\4504230739_8ceaf6de8e_z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7650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7523475" y="1469783"/>
            <a:ext cx="2685351" cy="5187225"/>
            <a:chOff x="5999474" y="1469782"/>
            <a:chExt cx="2685351" cy="5187225"/>
          </a:xfrm>
        </p:grpSpPr>
        <p:pic>
          <p:nvPicPr>
            <p:cNvPr id="7174" name="Picture 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5248" y="4877172"/>
              <a:ext cx="1953804" cy="17798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172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5249" y="2402083"/>
              <a:ext cx="1953804" cy="227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7" name="TextBox 6"/>
            <p:cNvSpPr txBox="1"/>
            <p:nvPr/>
          </p:nvSpPr>
          <p:spPr>
            <a:xfrm>
              <a:off x="5999474" y="1469782"/>
              <a:ext cx="268535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i="1" dirty="0" err="1"/>
                <a:t>Sahelanthropus</a:t>
              </a:r>
              <a:r>
                <a:rPr lang="en-US" i="1" dirty="0"/>
                <a:t> </a:t>
              </a:r>
              <a:r>
                <a:rPr lang="en-US" i="1" dirty="0" err="1"/>
                <a:t>tchadensis</a:t>
              </a:r>
              <a:endParaRPr lang="en-US" i="1" dirty="0"/>
            </a:p>
            <a:p>
              <a:pPr algn="ctr"/>
              <a:r>
                <a:rPr lang="en-US" dirty="0"/>
                <a:t>Discovered: 2001</a:t>
              </a:r>
            </a:p>
            <a:p>
              <a:pPr algn="ctr"/>
              <a:r>
                <a:rPr lang="en-US" dirty="0"/>
                <a:t>Where: Chad (Africa)</a:t>
              </a:r>
            </a:p>
          </p:txBody>
        </p:sp>
      </p:grpSp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3433" y="211863"/>
            <a:ext cx="3251486" cy="1128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1" y="5625548"/>
            <a:ext cx="6058337" cy="369332"/>
            <a:chOff x="0" y="5625549"/>
            <a:chExt cx="6058337" cy="369332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0" y="5819566"/>
              <a:ext cx="6058337" cy="9666"/>
            </a:xfrm>
            <a:prstGeom prst="straightConnector1">
              <a:avLst/>
            </a:prstGeom>
            <a:ln w="254000">
              <a:solidFill>
                <a:srgbClr val="FF0000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0" y="5625549"/>
              <a:ext cx="233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/>
                  </a:solidFill>
                </a:rPr>
                <a:t>We start walking 6mya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0" y="6488668"/>
            <a:ext cx="5765006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haroni" pitchFamily="2" charset="-79"/>
                <a:cs typeface="Aharoni" pitchFamily="2" charset="-79"/>
              </a:rPr>
              <a:t>IMPORTANT MILESTONES</a:t>
            </a:r>
            <a:endParaRPr lang="en-CA" b="1" dirty="0">
              <a:solidFill>
                <a:schemeClr val="bg1"/>
              </a:solidFill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718095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Camilo Mora\AppData\Local\Microsoft\Windows\Temporary Internet Files\Low\Content.IE5\DYRQ03QL\4504230739_8ceaf6de8e_z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7650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7395639" y="2004142"/>
            <a:ext cx="2804615" cy="2730241"/>
            <a:chOff x="5749823" y="957008"/>
            <a:chExt cx="2804615" cy="2730241"/>
          </a:xfrm>
        </p:grpSpPr>
        <p:pic>
          <p:nvPicPr>
            <p:cNvPr id="819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20278" y="1880338"/>
              <a:ext cx="1663706" cy="180691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5749823" y="957008"/>
              <a:ext cx="280461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i="1" dirty="0"/>
                <a:t>Australopithecus </a:t>
              </a:r>
              <a:r>
                <a:rPr lang="en-US" i="1" dirty="0" err="1"/>
                <a:t>anamensis</a:t>
              </a:r>
              <a:endParaRPr lang="en-US" i="1" dirty="0"/>
            </a:p>
            <a:p>
              <a:pPr algn="ctr"/>
              <a:r>
                <a:rPr lang="en-US" dirty="0"/>
                <a:t>Discovered: 1995</a:t>
              </a:r>
            </a:p>
            <a:p>
              <a:pPr algn="ctr"/>
              <a:r>
                <a:rPr lang="en-US" dirty="0"/>
                <a:t>Where: </a:t>
              </a:r>
              <a:r>
                <a:rPr lang="en-US" dirty="0" err="1"/>
                <a:t>Kenia</a:t>
              </a:r>
              <a:r>
                <a:rPr lang="en-US" dirty="0"/>
                <a:t> (Africa)</a:t>
              </a:r>
            </a:p>
          </p:txBody>
        </p:sp>
      </p:grpSp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6092" y="4808366"/>
            <a:ext cx="1663706" cy="1796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2337" y="182561"/>
            <a:ext cx="2735786" cy="1676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8" name="Straight Arrow Connector 17"/>
          <p:cNvCxnSpPr/>
          <p:nvPr/>
        </p:nvCxnSpPr>
        <p:spPr>
          <a:xfrm>
            <a:off x="-9937" y="4018995"/>
            <a:ext cx="6058337" cy="9666"/>
          </a:xfrm>
          <a:prstGeom prst="straightConnector1">
            <a:avLst/>
          </a:prstGeom>
          <a:ln w="254000"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0" y="3830926"/>
            <a:ext cx="1950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We walked 4.1mya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488667"/>
            <a:ext cx="5765006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haroni" pitchFamily="2" charset="-79"/>
                <a:cs typeface="Aharoni" pitchFamily="2" charset="-79"/>
              </a:rPr>
              <a:t>IMPORTANT MILESTONES</a:t>
            </a:r>
            <a:endParaRPr lang="en-CA" b="1" dirty="0">
              <a:solidFill>
                <a:schemeClr val="bg1"/>
              </a:solidFill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45362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Camilo Mora\AppData\Local\Microsoft\Windows\Temporary Internet Files\Low\Content.IE5\DYRQ03QL\4504230739_8ceaf6de8e_z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7650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/>
          <p:cNvCxnSpPr/>
          <p:nvPr/>
        </p:nvCxnSpPr>
        <p:spPr>
          <a:xfrm>
            <a:off x="0" y="2833588"/>
            <a:ext cx="6058337" cy="9666"/>
          </a:xfrm>
          <a:prstGeom prst="straightConnector1">
            <a:avLst/>
          </a:prstGeom>
          <a:ln w="254000"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0" y="2644285"/>
            <a:ext cx="2798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Dawn of technology 2.6mya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02620" y="42778"/>
            <a:ext cx="26652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Australopithecus </a:t>
            </a:r>
            <a:r>
              <a:rPr lang="en-US" i="1" dirty="0" err="1"/>
              <a:t>africanus</a:t>
            </a:r>
            <a:endParaRPr lang="en-US" i="1" dirty="0"/>
          </a:p>
          <a:p>
            <a:pPr algn="ctr"/>
            <a:r>
              <a:rPr lang="en-US" dirty="0"/>
              <a:t>Discovered: 1924</a:t>
            </a:r>
          </a:p>
          <a:p>
            <a:pPr algn="ctr"/>
            <a:r>
              <a:rPr lang="en-US" dirty="0"/>
              <a:t>Where: (Africa)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68" y="966108"/>
            <a:ext cx="1711453" cy="1784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558" y="2835729"/>
            <a:ext cx="1653402" cy="1419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4158" y="4304931"/>
            <a:ext cx="1924330" cy="25530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0" y="6488667"/>
            <a:ext cx="5765006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haroni" pitchFamily="2" charset="-79"/>
                <a:cs typeface="Aharoni" pitchFamily="2" charset="-79"/>
              </a:rPr>
              <a:t>IMPORTANT MILESTONES</a:t>
            </a:r>
            <a:endParaRPr lang="en-CA" b="1" dirty="0">
              <a:solidFill>
                <a:schemeClr val="bg1"/>
              </a:solidFill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71343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Camilo Mora\AppData\Local\Microsoft\Windows\Temporary Internet Files\Low\Content.IE5\DYRQ03QL\4504230739_8ceaf6de8e_z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7650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/>
          <p:cNvCxnSpPr/>
          <p:nvPr/>
        </p:nvCxnSpPr>
        <p:spPr>
          <a:xfrm>
            <a:off x="0" y="1124065"/>
            <a:ext cx="6058337" cy="9666"/>
          </a:xfrm>
          <a:prstGeom prst="straightConnector1">
            <a:avLst/>
          </a:prstGeom>
          <a:ln w="254000"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0" y="929639"/>
            <a:ext cx="221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Control of fire 0.8mya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75605" y="42778"/>
            <a:ext cx="19193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Homo erectus</a:t>
            </a:r>
          </a:p>
          <a:p>
            <a:pPr algn="ctr"/>
            <a:r>
              <a:rPr lang="en-US" dirty="0"/>
              <a:t>Discovered: 1891</a:t>
            </a:r>
          </a:p>
          <a:p>
            <a:pPr algn="ctr"/>
            <a:r>
              <a:rPr lang="en-US" dirty="0"/>
              <a:t>Where: Indonesia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781" y="1106285"/>
            <a:ext cx="2020956" cy="2048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324" y="3329609"/>
            <a:ext cx="2437871" cy="29022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0" y="6488668"/>
            <a:ext cx="5765006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haroni" pitchFamily="2" charset="-79"/>
                <a:cs typeface="Aharoni" pitchFamily="2" charset="-79"/>
              </a:rPr>
              <a:t>IMPORTANT MILESTONES</a:t>
            </a:r>
            <a:endParaRPr lang="en-CA" b="1" dirty="0">
              <a:solidFill>
                <a:schemeClr val="bg1"/>
              </a:solidFill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01267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Camilo Mora\AppData\Local\Microsoft\Windows\Temporary Internet Files\Low\Content.IE5\DYRQ03QL\4504230739_8ceaf6de8e_z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7650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808189" y="42778"/>
            <a:ext cx="22541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Homo </a:t>
            </a:r>
            <a:r>
              <a:rPr lang="en-US" i="1" dirty="0" err="1"/>
              <a:t>heidelbergensis</a:t>
            </a:r>
            <a:endParaRPr lang="en-US" i="1" dirty="0"/>
          </a:p>
          <a:p>
            <a:pPr algn="ctr"/>
            <a:r>
              <a:rPr lang="en-US" dirty="0"/>
              <a:t>Discovered: 1908</a:t>
            </a:r>
          </a:p>
          <a:p>
            <a:pPr algn="ctr"/>
            <a:r>
              <a:rPr lang="en-US" dirty="0"/>
              <a:t>Where: Germany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130" y="4019345"/>
            <a:ext cx="2647950" cy="2695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1" name="Straight Arrow Connector 10"/>
          <p:cNvCxnSpPr/>
          <p:nvPr/>
        </p:nvCxnSpPr>
        <p:spPr>
          <a:xfrm flipV="1">
            <a:off x="-19877" y="498856"/>
            <a:ext cx="6450495" cy="29817"/>
          </a:xfrm>
          <a:prstGeom prst="straightConnector1">
            <a:avLst/>
          </a:prstGeom>
          <a:ln w="254000">
            <a:solidFill>
              <a:srgbClr val="FF0000">
                <a:alpha val="58039"/>
              </a:srgbClr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130" y="1204421"/>
            <a:ext cx="2647950" cy="2576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0" y="329429"/>
            <a:ext cx="345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FFFF00"/>
                </a:solidFill>
              </a:rPr>
              <a:t>Rapid increase in brain size 0.8mya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488667"/>
            <a:ext cx="5765006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haroni" pitchFamily="2" charset="-79"/>
                <a:cs typeface="Aharoni" pitchFamily="2" charset="-79"/>
              </a:rPr>
              <a:t>IMPORTANT MILESTONES</a:t>
            </a:r>
            <a:endParaRPr lang="en-CA" b="1" dirty="0">
              <a:solidFill>
                <a:schemeClr val="bg1"/>
              </a:solidFill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65826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Camilo Mora\AppData\Local\Microsoft\Windows\Temporary Internet Files\Low\Content.IE5\DYRQ03QL\4504230739_8ceaf6de8e_z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7650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/>
          <p:cNvCxnSpPr/>
          <p:nvPr/>
        </p:nvCxnSpPr>
        <p:spPr>
          <a:xfrm>
            <a:off x="0" y="310391"/>
            <a:ext cx="6058337" cy="9666"/>
          </a:xfrm>
          <a:prstGeom prst="straightConnector1">
            <a:avLst/>
          </a:prstGeom>
          <a:ln w="254000">
            <a:solidFill>
              <a:srgbClr val="FF0000">
                <a:alpha val="23000"/>
              </a:srgbClr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23846" y="125172"/>
            <a:ext cx="3600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Domestication of plants and animals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11262" y="42778"/>
            <a:ext cx="20479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Homo sapiens</a:t>
            </a:r>
          </a:p>
          <a:p>
            <a:pPr algn="ctr"/>
            <a:r>
              <a:rPr lang="en-US" dirty="0"/>
              <a:t>Described: 1756</a:t>
            </a:r>
          </a:p>
          <a:p>
            <a:pPr algn="ctr"/>
            <a:r>
              <a:rPr lang="en-US" dirty="0"/>
              <a:t>Where: everywhere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8697" y="966108"/>
            <a:ext cx="2581275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0" y="6488668"/>
            <a:ext cx="5765006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haroni" pitchFamily="2" charset="-79"/>
                <a:cs typeface="Aharoni" pitchFamily="2" charset="-79"/>
              </a:rPr>
              <a:t>IMPORTANT MILESTONES</a:t>
            </a:r>
            <a:endParaRPr lang="en-CA" b="1" dirty="0">
              <a:solidFill>
                <a:schemeClr val="bg1"/>
              </a:solidFill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110572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924</TotalTime>
  <Words>258</Words>
  <Application>Microsoft Office PowerPoint</Application>
  <PresentationFormat>Widescreen</PresentationFormat>
  <Paragraphs>98</Paragraphs>
  <Slides>17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Aharoni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Camilo Mora</dc:creator>
  <cp:lastModifiedBy>Camilo</cp:lastModifiedBy>
  <cp:revision>76</cp:revision>
  <dcterms:created xsi:type="dcterms:W3CDTF">2011-11-02T14:57:55Z</dcterms:created>
  <dcterms:modified xsi:type="dcterms:W3CDTF">2022-01-12T21:46:37Z</dcterms:modified>
</cp:coreProperties>
</file>

<file path=docProps/thumbnail.jpeg>
</file>